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Old Standard TT" charset="0"/>
      <p:regular r:id="rId27"/>
      <p:bold r:id="rId28"/>
      <p:italic r:id="rId29"/>
    </p:embeddedFont>
    <p:embeddedFont>
      <p:font typeface="Roboto" charset="0"/>
      <p:regular r:id="rId30"/>
      <p:bold r:id="rId31"/>
      <p:italic r:id="rId32"/>
      <p:boldItalic r:id="rId33"/>
    </p:embeddedFont>
    <p:embeddedFont>
      <p:font typeface="Georgia" pitchFamily="18"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459" autoAdjust="0"/>
  </p:normalViewPr>
  <p:slideViewPr>
    <p:cSldViewPr snapToGrid="0">
      <p:cViewPr varScale="1">
        <p:scale>
          <a:sx n="65" d="100"/>
          <a:sy n="65" d="100"/>
        </p:scale>
        <p:origin x="-1536" y="-102"/>
      </p:cViewPr>
      <p:guideLst>
        <p:guide orient="horz" pos="1620"/>
        <p:guide pos="2880"/>
      </p:guideLst>
    </p:cSldViewPr>
  </p:slideViewPr>
  <p:notesTextViewPr>
    <p:cViewPr>
      <p:scale>
        <a:sx n="1" d="1"/>
        <a:sy n="1" d="1"/>
      </p:scale>
      <p:origin x="0" y="156"/>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tatista.com/statistics/1123386/convictions-police-officers-arrested-murder-charge-u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ayscale.com/data/gender-pay-gap"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dba49f524_0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dba49f52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B1B1B"/>
                </a:solidFill>
                <a:highlight>
                  <a:srgbClr val="FFFFFF"/>
                </a:highlight>
              </a:rPr>
              <a:t>In 2003 and 2007 two executive orders were past in Michigan to protect employees from discrimination such as religion, race, color, national origin, age, sex, sexual orientation, gender identity or expression, height, weight, marital status, partisan considerations, or a disability or genetic information that is unrelated to the person’s ability to perform the duties of a particular job or position. </a:t>
            </a:r>
            <a:endParaRPr>
              <a:solidFill>
                <a:srgbClr val="1B1B1B"/>
              </a:solidFill>
              <a:highlight>
                <a:srgbClr val="FFFFFF"/>
              </a:highlight>
            </a:endParaRPr>
          </a:p>
          <a:p>
            <a:pPr marL="0" lvl="0" indent="0" algn="l" rtl="0">
              <a:spcBef>
                <a:spcPts val="0"/>
              </a:spcBef>
              <a:spcAft>
                <a:spcPts val="0"/>
              </a:spcAft>
              <a:buNone/>
            </a:pPr>
            <a:endParaRPr>
              <a:solidFill>
                <a:srgbClr val="1B1B1B"/>
              </a:solidFill>
              <a:highlight>
                <a:srgbClr val="FFFFFF"/>
              </a:highlight>
            </a:endParaRPr>
          </a:p>
          <a:p>
            <a:pPr marL="0" lvl="0" indent="0" algn="l" rtl="0">
              <a:spcBef>
                <a:spcPts val="0"/>
              </a:spcBef>
              <a:spcAft>
                <a:spcPts val="0"/>
              </a:spcAft>
              <a:buNone/>
            </a:pPr>
            <a:r>
              <a:rPr lang="en">
                <a:solidFill>
                  <a:srgbClr val="1B1B1B"/>
                </a:solidFill>
                <a:highlight>
                  <a:srgbClr val="FFFFFF"/>
                </a:highlight>
              </a:rPr>
              <a:t>So far Michigan is the only state to have protections against appearance based discrimination. Massachusetts has a current bill in the senate, Bill S.2495, that will protect employees from discrimination based on height and weight as well as other protections. In the matter of appearance, most states do not have laws that protect employees that are discriminated against for how they look.</a:t>
            </a:r>
            <a:endParaRPr>
              <a:solidFill>
                <a:srgbClr val="1B1B1B"/>
              </a:solidFill>
              <a:highlight>
                <a:srgbClr val="FFFFFF"/>
              </a:highlight>
            </a:endParaRPr>
          </a:p>
          <a:p>
            <a:pPr marL="0" lvl="0" indent="0" algn="l" rtl="0">
              <a:spcBef>
                <a:spcPts val="0"/>
              </a:spcBef>
              <a:spcAft>
                <a:spcPts val="0"/>
              </a:spcAft>
              <a:buNone/>
            </a:pPr>
            <a:endParaRPr>
              <a:solidFill>
                <a:srgbClr val="1B1B1B"/>
              </a:solidFill>
              <a:highlight>
                <a:srgbClr val="FFFFFF"/>
              </a:highlight>
            </a:endParaRPr>
          </a:p>
          <a:p>
            <a:pPr marL="0" lvl="0" indent="0" algn="l" rtl="0">
              <a:spcBef>
                <a:spcPts val="0"/>
              </a:spcBef>
              <a:spcAft>
                <a:spcPts val="0"/>
              </a:spcAft>
              <a:buNone/>
            </a:pPr>
            <a:r>
              <a:rPr lang="en">
                <a:solidFill>
                  <a:srgbClr val="1B1B1B"/>
                </a:solidFill>
                <a:highlight>
                  <a:srgbClr val="FFFFFF"/>
                </a:highlight>
              </a:rPr>
              <a:t>In 2019 California and New York had laws that were passed to protect employees who were their hair in a natural style. In california, under the Fair Employment and Housing Act (FEHA)</a:t>
            </a:r>
            <a:r>
              <a:rPr lang="en" sz="1200">
                <a:solidFill>
                  <a:srgbClr val="494949"/>
                </a:solidFill>
              </a:rPr>
              <a:t>,</a:t>
            </a:r>
            <a:r>
              <a:rPr lang="en">
                <a:solidFill>
                  <a:srgbClr val="1B1B1B"/>
                </a:solidFill>
                <a:highlight>
                  <a:srgbClr val="FFFFFF"/>
                </a:highlight>
              </a:rPr>
              <a:t> the Crown Act will include traits that are historically associated with the specific race which would include hair texture as well as other traits. </a:t>
            </a:r>
            <a:endParaRPr>
              <a:solidFill>
                <a:srgbClr val="1B1B1B"/>
              </a:solidFill>
              <a:highlight>
                <a:srgbClr val="FFFFFF"/>
              </a:highlight>
            </a:endParaRPr>
          </a:p>
          <a:p>
            <a:pPr marL="0" lvl="0" indent="0" algn="l" rtl="0">
              <a:spcBef>
                <a:spcPts val="0"/>
              </a:spcBef>
              <a:spcAft>
                <a:spcPts val="0"/>
              </a:spcAft>
              <a:buNone/>
            </a:pPr>
            <a:endParaRPr>
              <a:solidFill>
                <a:srgbClr val="1B1B1B"/>
              </a:solidFill>
              <a:highlight>
                <a:srgbClr val="FFFFFF"/>
              </a:highlight>
            </a:endParaRPr>
          </a:p>
          <a:p>
            <a:pPr marL="0" lvl="0" indent="0" algn="l" rtl="0">
              <a:spcBef>
                <a:spcPts val="0"/>
              </a:spcBef>
              <a:spcAft>
                <a:spcPts val="0"/>
              </a:spcAft>
              <a:buNone/>
            </a:pPr>
            <a:endParaRPr>
              <a:solidFill>
                <a:srgbClr val="1B1B1B"/>
              </a:solidFill>
              <a:highlight>
                <a:srgbClr val="FFFFFF"/>
              </a:highlight>
            </a:endParaRPr>
          </a:p>
          <a:p>
            <a:pPr marL="0" lvl="0" indent="0" algn="l" rtl="0">
              <a:spcBef>
                <a:spcPts val="0"/>
              </a:spcBef>
              <a:spcAft>
                <a:spcPts val="0"/>
              </a:spcAft>
              <a:buNone/>
            </a:pPr>
            <a:endParaRPr>
              <a:solidFill>
                <a:srgbClr val="1B1B1B"/>
              </a:solidFill>
              <a:highlight>
                <a:srgbClr val="FFFFFF"/>
              </a:highlight>
            </a:endParaRPr>
          </a:p>
          <a:p>
            <a:pPr marL="0" lvl="0" indent="0" algn="l" rtl="0">
              <a:spcBef>
                <a:spcPts val="0"/>
              </a:spcBef>
              <a:spcAft>
                <a:spcPts val="0"/>
              </a:spcAft>
              <a:buNone/>
            </a:pPr>
            <a:endParaRPr>
              <a:solidFill>
                <a:srgbClr val="1B1B1B"/>
              </a:solidFill>
              <a:highlight>
                <a:srgbClr val="FFFFFF"/>
              </a:highlight>
            </a:endParaRPr>
          </a:p>
          <a:p>
            <a:pPr marL="0" lvl="0" indent="0" algn="l" rtl="0">
              <a:spcBef>
                <a:spcPts val="0"/>
              </a:spcBef>
              <a:spcAft>
                <a:spcPts val="0"/>
              </a:spcAft>
              <a:buNone/>
            </a:pPr>
            <a:endParaRPr>
              <a:solidFill>
                <a:srgbClr val="1B1B1B"/>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f90357f_0_4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f9035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STRIPED started in 2009. focuses on size discrimination such as obesity and pushes for legislation for companies to protect against discrimination. </a:t>
            </a:r>
            <a:endParaRPr/>
          </a:p>
          <a:p>
            <a:pPr marL="457200" lvl="0" indent="-317500" algn="l" rtl="0">
              <a:spcBef>
                <a:spcPts val="0"/>
              </a:spcBef>
              <a:spcAft>
                <a:spcPts val="0"/>
              </a:spcAft>
              <a:buSzPts val="1400"/>
              <a:buChar char="●"/>
            </a:pPr>
            <a:r>
              <a:rPr lang="en"/>
              <a:t>The group STRIPED has helped push a bill in the senate, bill S.2495, that would prevent against discrimination based on height and weight.  </a:t>
            </a:r>
            <a:endParaRPr/>
          </a:p>
          <a:p>
            <a:pPr marL="457200" lvl="0" indent="-317500" algn="l" rtl="0">
              <a:spcBef>
                <a:spcPts val="0"/>
              </a:spcBef>
              <a:spcAft>
                <a:spcPts val="0"/>
              </a:spcAft>
              <a:buSzPts val="1400"/>
              <a:buChar char="●"/>
            </a:pPr>
            <a:r>
              <a:rPr lang="en"/>
              <a:t>It continues to push for human resources strategies in the workplace</a:t>
            </a:r>
            <a:endParaRPr/>
          </a:p>
          <a:p>
            <a:pPr marL="0" lvl="0" indent="0" algn="l" rtl="0">
              <a:spcBef>
                <a:spcPts val="0"/>
              </a:spcBef>
              <a:spcAft>
                <a:spcPts val="0"/>
              </a:spcAft>
              <a:buNone/>
            </a:pPr>
            <a:endParaRPr/>
          </a:p>
          <a:p>
            <a:pPr marL="0" lvl="0" indent="0" algn="l" rtl="0">
              <a:spcBef>
                <a:spcPts val="0"/>
              </a:spcBef>
              <a:spcAft>
                <a:spcPts val="0"/>
              </a:spcAft>
              <a:buNone/>
            </a:pPr>
            <a:r>
              <a:rPr lang="en"/>
              <a:t>The Human Rights Campaign has worked with educating companies and organizations with groups of people who may appear different in appearance and behavior for example members of the LGBTQ and those of color who identify as LGBTQ. </a:t>
            </a:r>
            <a:endParaRPr/>
          </a:p>
          <a:p>
            <a:pPr marL="457200" lvl="0" indent="-317500" algn="l" rtl="0">
              <a:spcBef>
                <a:spcPts val="0"/>
              </a:spcBef>
              <a:spcAft>
                <a:spcPts val="0"/>
              </a:spcAft>
              <a:buSzPts val="1400"/>
              <a:buChar char="●"/>
            </a:pPr>
            <a:r>
              <a:rPr lang="en"/>
              <a:t>In the workplace they have helped companies make non-discrimination policies</a:t>
            </a:r>
            <a:endParaRPr/>
          </a:p>
          <a:p>
            <a:pPr marL="457200" lvl="0" indent="-317500" algn="l" rtl="0">
              <a:spcBef>
                <a:spcPts val="0"/>
              </a:spcBef>
              <a:spcAft>
                <a:spcPts val="0"/>
              </a:spcAft>
              <a:buSzPts val="1400"/>
              <a:buChar char="●"/>
            </a:pPr>
            <a:r>
              <a:rPr lang="en"/>
              <a:t> They have bolstered education on the LGBTQ community so disscustions can happen. </a:t>
            </a:r>
            <a:endParaRPr/>
          </a:p>
          <a:p>
            <a:pPr marL="0" lvl="0" indent="0" algn="l" rtl="0">
              <a:spcBef>
                <a:spcPts val="0"/>
              </a:spcBef>
              <a:spcAft>
                <a:spcPts val="0"/>
              </a:spcAft>
              <a:buNone/>
            </a:pPr>
            <a:r>
              <a:rPr lang="en"/>
              <a:t>These 2 advocacy groups facilitates with educating people on how to recognize others true value and potential irrespective to who they perceive them to be, as it is vital that no one be taken for granted because one may never know another’s source of knowledge or capability. Or in other words, as the old saying goes “never judge a book by its cover”.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6f90357f_0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6f90357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b1e776f26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b1e776f26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a:t>Equity &amp; Inclusivity</a:t>
            </a:r>
            <a:r>
              <a:rPr lang="en"/>
              <a:t> - members of this dimension who do not confirm with the physical attributes which qualifies him or her to be deemed attractive would like for the playing field to be more level. Jobs, promotions and other professional opportunities should be more equally distributed and readily available to people of all stature based on qualification and ability to perform, NOT by looks only. Also, for amendments to be made to Federal and State Laws to reflect protection from discrimination. And finally, to be included as an honorable and appreciated member of the organization, to be seen and heard.</a:t>
            </a:r>
            <a:endParaRPr/>
          </a:p>
          <a:p>
            <a:pPr marL="0" lvl="0" indent="0" algn="l" rtl="0">
              <a:spcBef>
                <a:spcPts val="0"/>
              </a:spcBef>
              <a:spcAft>
                <a:spcPts val="0"/>
              </a:spcAft>
              <a:buNone/>
            </a:pPr>
            <a:endParaRPr/>
          </a:p>
          <a:p>
            <a:pPr marL="0" lvl="0" indent="0" algn="l" rtl="0">
              <a:spcBef>
                <a:spcPts val="0"/>
              </a:spcBef>
              <a:spcAft>
                <a:spcPts val="0"/>
              </a:spcAft>
              <a:buNone/>
            </a:pPr>
            <a:r>
              <a:rPr lang="en" b="1" i="1"/>
              <a:t>Respect </a:t>
            </a:r>
            <a:r>
              <a:rPr lang="en"/>
              <a:t>- to be treated with respect and dignity, honoring their cultural, religious and physical existence and beliefs. To be counted for what’s on the inside rather than judged from what’s seen on the outside.</a:t>
            </a:r>
            <a:endParaRPr/>
          </a:p>
          <a:p>
            <a:pPr marL="0" lvl="0" indent="0" algn="l" rtl="0">
              <a:spcBef>
                <a:spcPts val="0"/>
              </a:spcBef>
              <a:spcAft>
                <a:spcPts val="0"/>
              </a:spcAft>
              <a:buNone/>
            </a:pPr>
            <a:endParaRPr/>
          </a:p>
          <a:p>
            <a:pPr marL="0" lvl="0" indent="0" algn="l" rtl="0">
              <a:spcBef>
                <a:spcPts val="0"/>
              </a:spcBef>
              <a:spcAft>
                <a:spcPts val="0"/>
              </a:spcAft>
              <a:buNone/>
            </a:pPr>
            <a:r>
              <a:rPr lang="en" b="1" i="1"/>
              <a:t>Accountability</a:t>
            </a:r>
            <a:r>
              <a:rPr lang="en"/>
              <a:t> - for employers to be held accountable when they stray away from their corporate social responsibilities of providing a safe and healthy working environment to all of their workers</a:t>
            </a:r>
            <a:endParaRPr/>
          </a:p>
          <a:p>
            <a:pPr marL="0" lvl="0" indent="0" algn="l" rtl="0">
              <a:spcBef>
                <a:spcPts val="0"/>
              </a:spcBef>
              <a:spcAft>
                <a:spcPts val="0"/>
              </a:spcAft>
              <a:buNone/>
            </a:pPr>
            <a:endParaRPr/>
          </a:p>
          <a:p>
            <a:pPr marL="0" lvl="0" indent="0" algn="l" rtl="0">
              <a:spcBef>
                <a:spcPts val="0"/>
              </a:spcBef>
              <a:spcAft>
                <a:spcPts val="0"/>
              </a:spcAft>
              <a:buNone/>
            </a:pPr>
            <a:r>
              <a:rPr lang="en" b="1" i="1"/>
              <a:t>Freedom </a:t>
            </a:r>
            <a:r>
              <a:rPr lang="en"/>
              <a:t>- to be their true self without fear of ridicule, victimization, and retaliation if they choose to exercise their rights to speak out against the discriminatory acts they may encounter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b1e776f26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b1e776f2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dba49f52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dba49f52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2010’s silicon valley, which is located in northern california and harbors the major companies that we see everyday, started to release their demographic data to the general public after pressure started to surface about the diversity in businesses. As the image shows from the time these big companies started releasing data about their demographics, not much has changed expect for the greater number of Asians who are now in these companies. For the remaining minorities such as Latinos and African Americans, there is still a large deficit of how many are in these areas. So far there is not a lot of diversity even in the largest of companies and therefore the chance for more of an inclusive work still remains small. </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dba49f52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dba49f5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Paradigm is a service that helps companies understand what is inclusion and how there are barriers that prevent it such as biases that are held. One has an option of either in person and/or online seminars of which help employees and employers face the truth about themselves. In these seminars, employers go through the process of how to make an inclusive hiring, how to make an inclusive environment in the face of the Corona virus and much more. Employers can sign up their companies for the webinars and so far it has been proven to be extremely effective to the extent that Paradigm has won a 2019 award for best places to work, as they have created their work environment to effectively include the people with whom they work. If a company does not have the resources to sign up for services such as Paradigm, there are other ways institutions can start making a workplace inclusive. Employers can also use websites that can be used to understand their unconscious biases such as Mindtools.com to help them to better understand themselves. </a:t>
            </a:r>
            <a:endParaRPr/>
          </a:p>
          <a:p>
            <a:pPr marL="0" lvl="0" indent="0" algn="l" rtl="0">
              <a:spcBef>
                <a:spcPts val="0"/>
              </a:spcBef>
              <a:spcAft>
                <a:spcPts val="0"/>
              </a:spcAft>
              <a:buNone/>
            </a:pPr>
            <a:r>
              <a:rPr lang="en"/>
              <a:t>Company based volunteering can make a great to increase the understanding between employees and the community in which it is helping. Studies on volunteering have shown to increase mental health as well as physical health as well as a chance to meet others from different backgrounds which can help people to talk about their differences. Studies have shown the negative psychological effects of perceived discrimination. The ways to mitigate the negative effects are to have a support group in which volunteering can help with by creating communication between people.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b1e776f26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b1e776f26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b1e776f26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b1e776f26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African Americans face many general challenges in life, but moreso, methodological obstacles when attempting to land a good job. This has led to members of this group to enjoy fewer good job opportunities and also be a count towards the ratio of higher unemployment rates.</a:t>
            </a:r>
            <a:endParaRPr/>
          </a:p>
          <a:p>
            <a:pPr marL="0" lvl="0" indent="0" algn="l" rtl="0">
              <a:spcBef>
                <a:spcPts val="0"/>
              </a:spcBef>
              <a:spcAft>
                <a:spcPts val="0"/>
              </a:spcAft>
              <a:buNone/>
            </a:pPr>
            <a:r>
              <a:rPr lang="en"/>
              <a:t>Many may debate the fact of whether or not it is true that African Americans receive less opportunities than do Whites in getting a job, and that is understandable and to some extent very true. However, the real debate is the quality of jobs Blacks are provided irrespective to held qualifications and capabilities. In other words, Blacks face much more occupational segregation than do Whites which ultimately results in lower paid jobs also.</a:t>
            </a:r>
            <a:endParaRPr/>
          </a:p>
          <a:p>
            <a:pPr marL="0" lvl="0" indent="0" algn="l" rtl="0">
              <a:spcBef>
                <a:spcPts val="0"/>
              </a:spcBef>
              <a:spcAft>
                <a:spcPts val="0"/>
              </a:spcAft>
              <a:buNone/>
            </a:pPr>
            <a:r>
              <a:rPr lang="en"/>
              <a:t>The Crown Act became the voice of reckoning for African Americans first in the state of California, prohibiting schools and businesses from discriminating against African Americans and their wearing of their natural hair in a non-conforming European style, </a:t>
            </a:r>
            <a:r>
              <a:rPr lang="en">
                <a:solidFill>
                  <a:srgbClr val="222222"/>
                </a:solidFill>
                <a:highlight>
                  <a:srgbClr val="FFFFFF"/>
                </a:highlight>
              </a:rPr>
              <a:t>which includes cornrows, Afros or dreadlocks (Jeff et al 2020).The Crown Act will also help to alleviate the myths surrounding African Americans natural hair as those who were once guilty of those discriminatory notions would now come to realize that like them, African Americans hair is part of what makes them who they are.</a:t>
            </a:r>
            <a:endParaRPr>
              <a:solidFill>
                <a:srgbClr val="222222"/>
              </a:solidFill>
              <a:highlight>
                <a:srgbClr val="FFFFFF"/>
              </a:highlight>
            </a:endParaRPr>
          </a:p>
          <a:p>
            <a:pPr marL="457200" lvl="0" indent="0" algn="l" rtl="0">
              <a:spcBef>
                <a:spcPts val="0"/>
              </a:spcBef>
              <a:spcAft>
                <a:spcPts val="0"/>
              </a:spcAft>
              <a:buNone/>
            </a:pPr>
            <a:endParaRPr>
              <a:solidFill>
                <a:srgbClr val="222222"/>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c5352d40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c5352d40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Black people are constantly under pressure to stray away from their natural being, existence, and lifestyle to adhere to the ways of others especially of the dominant groups (Whites). This includes using excessive head-to-toe measures as; using chemical relaxers, weaves, cutting their dreads, facial hair ect. This has actually lend a hand to causing additional financial strains for many African Americans due to unnecessary and unwanted expense, spent towards grooming care in the name of being a bit more tolerated, </a:t>
            </a:r>
            <a:r>
              <a:rPr lang="en">
                <a:solidFill>
                  <a:schemeClr val="dk1"/>
                </a:solidFill>
              </a:rPr>
              <a:t>$473 million in year 2017 to be more precise (Ellis &amp; Jones 2019)</a:t>
            </a:r>
            <a:r>
              <a:rPr lang="en"/>
              <a:t>. The next discriminatory setback for African Americans is in relation to their schooling. Unfortunately for Blacks, for those whose life’s circumstances afford them the opportunity to attend various educational institutions; many are placed or accepted in schools and universities of lower quality than their White counterparts. Evidentially, this inequality has quite a significant impact since we operate in such a competitive era and the job market opportunities are so limited. Hence, it’s imperative that one’s accolades be among the best in order to make yourself more marketable. </a:t>
            </a:r>
            <a:endParaRPr/>
          </a:p>
          <a:p>
            <a:pPr marL="0" lvl="0" indent="0" algn="l" rtl="0">
              <a:spcBef>
                <a:spcPts val="0"/>
              </a:spcBef>
              <a:spcAft>
                <a:spcPts val="0"/>
              </a:spcAft>
              <a:buNone/>
            </a:pPr>
            <a:r>
              <a:rPr lang="en"/>
              <a:t>As if it’s not enough that African Americans already have to deal with unfair treatment from the general public, they are also faced with discriminatory offenses from the very ones they look to for security and safety. At late, we have seen what has been predicate to conversations or debates about police violence against Blacks (Breanna Taylor, George Floyd among many others). The issue of racial stereotypes has given way to making this violence against Blacks an easier one. An individual who is Black is often times concluded to be of a violent or criminally inclined nature and thus, is treated off the bat as such. Additionally, there are breaches in the Fourth Amendment which is by law suppose to provide protection for African Americans from unreasonable searches and seizures. However, instead of protection, police is exercising their rights under the doctrine to enable ongoing contact between themselves and African Americans (Carbado &amp; Rock). Furthermore, because of members of this affected group’s skin color, they are viewed as more vulnerable and are therefore more likely to attract police brutality because, they are likewise more likely to be doubted about the case concerning being mistreated and targeted by police officers.   </a:t>
            </a:r>
            <a:endParaRPr/>
          </a:p>
          <a:p>
            <a:pPr marL="0" lvl="0" indent="0" algn="l" rtl="0">
              <a:spcBef>
                <a:spcPts val="0"/>
              </a:spcBef>
              <a:spcAft>
                <a:spcPts val="0"/>
              </a:spcAft>
              <a:buNone/>
            </a:pPr>
            <a:r>
              <a:rPr lang="en"/>
              <a:t>According to the US census data from January 2020, only 44 % of African Americans own a home compared to the 74% of white people who own  homes, and thus this makes them more susceptible to illnesses and diseases (CoronaVirus being the latest on the horizon). (census.gov)</a:t>
            </a:r>
            <a:endParaRPr/>
          </a:p>
          <a:p>
            <a:pPr marL="0" lvl="0" indent="0" algn="l" rtl="0">
              <a:spcBef>
                <a:spcPts val="0"/>
              </a:spcBef>
              <a:spcAft>
                <a:spcPts val="0"/>
              </a:spcAft>
              <a:buNone/>
            </a:pP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0357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b1e776f26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b1e776f26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unfathomable how for so many years of similar, repeated offenses by police officers against African Americans, the number of officers indicted and eventually convicted is so low. For example, </a:t>
            </a:r>
            <a:r>
              <a:rPr lang="en" sz="1150">
                <a:solidFill>
                  <a:srgbClr val="455F7C"/>
                </a:solidFill>
                <a:highlight>
                  <a:srgbClr val="FFFFFF"/>
                </a:highlight>
              </a:rPr>
              <a:t> </a:t>
            </a:r>
            <a:r>
              <a:rPr lang="en" sz="1150"/>
              <a:t>between 2005 and 2020, of the 42 nonfederal police officers convicted following their arrest for murder due to an on-duty shooting, only five ended up being convicted of murder. The most common offense these officers were convicted of was the lesser charge of manslaughter, with 11 convictions (</a:t>
            </a:r>
            <a:r>
              <a:rPr lang="en" sz="900" u="sng">
                <a:solidFill>
                  <a:schemeClr val="hlink"/>
                </a:solidFill>
                <a:hlinkClick r:id="rId3"/>
              </a:rPr>
              <a:t>https://www.statista.com/statistics/1123386/convictions-police-officers-arrested-murder-charge-us/</a:t>
            </a:r>
            <a:r>
              <a:rPr lang="en" sz="1150"/>
              <a:t>).</a:t>
            </a:r>
            <a:endParaRPr sz="1150"/>
          </a:p>
          <a:p>
            <a:pPr marL="0" lvl="0" indent="0" algn="l" rtl="0">
              <a:spcBef>
                <a:spcPts val="0"/>
              </a:spcBef>
              <a:spcAft>
                <a:spcPts val="0"/>
              </a:spcAft>
              <a:buNone/>
            </a:pPr>
            <a:r>
              <a:rPr lang="en" sz="1150"/>
              <a:t>Like many other members of different groups (dominant or other non-dominant) African Americans have consistently been down-played as uneducated and criminally inclined solely based on their race, which ultimately leads to many forms of discriminatory acts been held against them. For example, in the absence of a system which provides a level playing field with respect to hiring, firing, and equal pay; employees are continually being exploited against without any serious repercussions to the ones committing these exploits. These exploits are not only hazardous to the recipients of the ill treatments, but employers must also consider that the ripple effect can also be damaging to their own businesses because, they risk losing some potentially great workers which would be able to add value to their organization’s progress.   </a:t>
            </a:r>
            <a:endParaRPr sz="1150"/>
          </a:p>
          <a:p>
            <a:pPr marL="0" lvl="0" indent="0" algn="l" rtl="0">
              <a:spcBef>
                <a:spcPts val="0"/>
              </a:spcBef>
              <a:spcAft>
                <a:spcPts val="0"/>
              </a:spcAft>
              <a:buNone/>
            </a:pPr>
            <a:endParaRPr sz="1150"/>
          </a:p>
          <a:p>
            <a:pPr marL="0" lvl="0" indent="0" algn="l" rtl="0">
              <a:spcBef>
                <a:spcPts val="0"/>
              </a:spcBef>
              <a:spcAft>
                <a:spcPts val="0"/>
              </a:spcAft>
              <a:buNone/>
            </a:pPr>
            <a:r>
              <a:rPr lang="en" sz="1150"/>
              <a:t>The racial disparity of African Americans continue to loom over the US and likewise in the 1990’s as Rodney King made headlines and the disparity continues today. Many African Americans are still disproportionately at a disadvantage when it comes to healthcare, education, and employment. All of these lead to a cycle that is very hard to break such as if African Americans cannot find good jobs they will try and save by living together in apartments and taking multiple jobs. This often times leads to increased stress, especially if African Americans decide to exercise their freedom to have children, because this could probably lead to more health issues. With the possibility of more health issues comes the possibility that they will likely have to spend more money on healthcare, which affects how disposable income they may have remaining. And as was referred in a previous slide, the domino effect most likely would follow this trail: </a:t>
            </a:r>
            <a:r>
              <a:rPr lang="en" sz="1150">
                <a:solidFill>
                  <a:schemeClr val="dk1"/>
                </a:solidFill>
              </a:rPr>
              <a:t> inability to afford college attendance, which means </a:t>
            </a:r>
            <a:r>
              <a:rPr lang="en" sz="1150"/>
              <a:t>lack of higher education, which leads to less income on average. This places them in a cycle that is hard to break as they need finances to keep the apartment or place to live in. </a:t>
            </a:r>
            <a:endParaRPr sz="1150"/>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b1e776f26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b1e776f26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b1e776f26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b1e776f26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Georgia"/>
              <a:ea typeface="Georgia"/>
              <a:cs typeface="Georgia"/>
              <a:sym typeface="Georgi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673b6d180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673b6d180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b1e776f26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b1e776f26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f90357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0357f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0357f_0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Looks Policy in collaboration with Beauty is good”</a:t>
            </a:r>
            <a:r>
              <a:rPr lang="en"/>
              <a:t> - stereotype refers to the assumption that physically attractive people possess a more socially desirable personality and higher moral standards. Believe it or not, it is also assumed by many employers that beauty on the outside is directly related to one’s intellectual capacity. </a:t>
            </a:r>
            <a:r>
              <a:rPr lang="en">
                <a:solidFill>
                  <a:srgbClr val="333333"/>
                </a:solidFill>
                <a:highlight>
                  <a:srgbClr val="FFFFFF"/>
                </a:highlight>
              </a:rPr>
              <a:t>They tend to get higher salaries, better performance evaluations, higher levels of admission to college, better voter ratings when running for public office and more favorable judgments in trials.</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b="1"/>
              <a:t>“Obese people are obese because they eat too much, lack exercise, and are less productive workers” </a:t>
            </a:r>
            <a:r>
              <a:rPr lang="en"/>
              <a:t>- this long time and fastly rising myth continues to give way to ignorance and the justification by many employers and employees alike to mistreat and discriminate against fuller figured people, masking it under what is termed weightism.</a:t>
            </a:r>
            <a:r>
              <a:rPr lang="en" b="1"/>
              <a:t> </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“Short men are more aggressive than taller men” </a:t>
            </a:r>
            <a:r>
              <a:rPr lang="en"/>
              <a:t>- this is the notion that a shorter man has always to be on the defensive side because of his height.It is believed that shorter men have an inferiority complex because of his height and so they are more likely to pick fights because they have more to prove. This complex has been termed the Napoleon Complex (Henderson 2108).</a:t>
            </a:r>
            <a:endParaRPr/>
          </a:p>
          <a:p>
            <a:pPr marL="0" lvl="0" indent="0" algn="l" rtl="0">
              <a:spcBef>
                <a:spcPts val="0"/>
              </a:spcBef>
              <a:spcAft>
                <a:spcPts val="0"/>
              </a:spcAft>
              <a:buNone/>
            </a:pPr>
            <a:endParaRPr/>
          </a:p>
          <a:p>
            <a:pPr marL="0" lvl="0" indent="0" algn="l" rtl="0">
              <a:spcBef>
                <a:spcPts val="0"/>
              </a:spcBef>
              <a:spcAft>
                <a:spcPts val="0"/>
              </a:spcAft>
              <a:buNone/>
            </a:pPr>
            <a:r>
              <a:rPr lang="en" b="1"/>
              <a:t>“People with disability are unintelligent and needy”</a:t>
            </a:r>
            <a:r>
              <a:rPr lang="en"/>
              <a:t> - many individuals who are deemed disabled by means of birth, incidents or accidents are looked down upon as meaningless, useless, needy and unintelligent. These uneducated and presumptuous conclusions have led to many disabled people not receiving a fair chance to excel and to utilize their true ability. And if they are honored to receive such a “privileged” opportunity to acquire a job, they are further insulted because of the types of jobs of which they are given the responsibility.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6f90357f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6f9035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has shown that discrimination comes in many different forms and experiences for different classes of people. For instance, evidence has been provided which shows 25% of employees are discriminated against or have seen their colleagues being discriminated against due to their perceived and visible differences (</a:t>
            </a:r>
            <a:r>
              <a:rPr lang="en">
                <a:solidFill>
                  <a:schemeClr val="dk1"/>
                </a:solidFill>
              </a:rPr>
              <a:t>Schwantes 2019)</a:t>
            </a:r>
            <a:r>
              <a:rPr lang="en"/>
              <a:t>. Often times these occurrences are geared towards females within the workplaces because they are seen as the weaker vessel and an easier push-over. Additionally, one-third have reported either being discriminated against or witness their colleague being taken advantage of because of their religious preference. </a:t>
            </a:r>
            <a:endParaRPr/>
          </a:p>
          <a:p>
            <a:pPr marL="0" lvl="0" indent="0" algn="l" rtl="0">
              <a:spcBef>
                <a:spcPts val="0"/>
              </a:spcBef>
              <a:spcAft>
                <a:spcPts val="0"/>
              </a:spcAft>
              <a:buNone/>
            </a:pPr>
            <a:r>
              <a:rPr lang="en"/>
              <a:t>Employers are continually abusing their power to exploit and discriminate against applicants during hiring processes based on their outward appearance and not their ability or intelligence (Cavico et al 2013). Instead they are making judgement calls based on “halo effect”, or in other words, an applicant or an existing employee for that matter is judged by an employer based on one positive preconceived thought to govern his or her entire existence. Also often times, employers chose to use elements such as age, sexual orientation, religion and so on to based conclusive and impactful decisions. </a:t>
            </a:r>
            <a:endParaRPr/>
          </a:p>
          <a:p>
            <a:pPr marL="0" lvl="0" indent="0" algn="l" rtl="0">
              <a:spcBef>
                <a:spcPts val="0"/>
              </a:spcBef>
              <a:spcAft>
                <a:spcPts val="0"/>
              </a:spcAft>
              <a:buNone/>
            </a:pPr>
            <a:r>
              <a:rPr lang="en"/>
              <a:t>Employees or potential employees who do not confirm to the accepted norms of the dominant groups are usually treated differently than those who are.These differences in norms may vary in relation to one’s age, sex, his/her religion, sexual orientation or race among others.Unfortunately for some people they may be intersectional making his or her chances of acceptance even further away from a reality. Another form of discrimination comes within the realms of gender pay gaps. Though statistics have shown a widespread difference such as race, ethnicity ect. The most prominent of the differences falls between that of a male versus a female. Females are known to receive marginally lower wages than do males irrespective of race, ethnicity or else. As the snippet above shows, in 2019 a woman received 79 cents to the dollar of a man in the same year for the same job and 81 cents in 2020 (</a:t>
            </a:r>
            <a:r>
              <a:rPr lang="en" u="sng">
                <a:solidFill>
                  <a:schemeClr val="hlink"/>
                </a:solidFill>
                <a:hlinkClick r:id="rId3"/>
              </a:rPr>
              <a:t>https://www.payscale.com/data/gender-pay-gap</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da470157e_0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da470157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Though Lewis was successful in the outcome of her case against her former employer, Heartland Inns of America, the fight for human rights are far from over. Unfortunately, some states still do not have a law which governs the stereotypical discrimination of employees by their employers based on their physical appearance and thus, it is very easy for employers to be able to terminate an employee solely on the basis of his/her’s appearance.</a:t>
            </a:r>
            <a:endParaRPr sz="1200" dirty="0">
              <a:solidFill>
                <a:srgbClr val="404040"/>
              </a:solidFill>
              <a:highlight>
                <a:srgbClr val="FFFFFF"/>
              </a:highlight>
            </a:endParaRPr>
          </a:p>
          <a:p>
            <a:pPr marL="457200" lvl="0" indent="-298450" algn="l" rtl="0">
              <a:spcBef>
                <a:spcPts val="0"/>
              </a:spcBef>
              <a:spcAft>
                <a:spcPts val="0"/>
              </a:spcAft>
              <a:buSzPts val="1100"/>
              <a:buChar char="●"/>
            </a:pPr>
            <a:r>
              <a:rPr lang="en" dirty="0"/>
              <a:t>There is yet the life’s lesson to be learned which highlights that it should not matter whether or not a stereotypical discriminatory termination is the result of a particular supervisor’s preference or a company-wide appearance policy, it is WRONG. </a:t>
            </a:r>
            <a:endParaRPr dirty="0"/>
          </a:p>
          <a:p>
            <a:pPr marL="457200" lvl="0" indent="-298450" algn="l" rtl="0">
              <a:spcBef>
                <a:spcPts val="0"/>
              </a:spcBef>
              <a:spcAft>
                <a:spcPts val="0"/>
              </a:spcAft>
              <a:buSzPts val="1100"/>
              <a:buChar char="●"/>
            </a:pPr>
            <a:r>
              <a:rPr lang="en" dirty="0"/>
              <a:t>Amendments should be made to Title VII Civil Rights Act to include prohibition of physical appearance discrimination in ALL states</a:t>
            </a:r>
            <a:r>
              <a:rPr lang="en" dirty="0" smtClean="0"/>
              <a:t>.</a:t>
            </a:r>
          </a:p>
          <a:p>
            <a:pPr marL="457200" marR="0" lvl="0" indent="-29845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1" dirty="0" smtClean="0"/>
              <a:t>Instructor Note</a:t>
            </a:r>
            <a:r>
              <a:rPr lang="en-US" sz="1000" b="1" i="1" smtClean="0"/>
              <a:t>: </a:t>
            </a:r>
            <a:r>
              <a:rPr lang="en-US" sz="1000" b="0" i="1" smtClean="0"/>
              <a:t>Clarification:</a:t>
            </a:r>
            <a:r>
              <a:rPr lang="en-US" sz="1000" b="0" i="1" baseline="0" smtClean="0"/>
              <a:t> </a:t>
            </a:r>
            <a:r>
              <a:rPr lang="en-US" sz="1000" i="1" baseline="0" smtClean="0"/>
              <a:t>Lewis </a:t>
            </a:r>
            <a:r>
              <a:rPr lang="en-US" sz="1000" i="1" baseline="0" dirty="0" smtClean="0"/>
              <a:t>was not just dressing in “loose fitting clothing” but in what might be considered a more stereotypical masculine look: men’s button down shirts, slacks, short hair, no makeup. Her director stated front desk women staff members should be “pretty”  and have a “Midwestern girl look.” This is why she was able to successfully sue based on sex discrimination.</a:t>
            </a:r>
            <a:endParaRPr lang="en-US" sz="1000" i="1" dirty="0" smtClean="0"/>
          </a:p>
          <a:p>
            <a:pPr marL="457200" lvl="0" indent="-298450" algn="l" rtl="0">
              <a:spcBef>
                <a:spcPts val="0"/>
              </a:spcBef>
              <a:spcAft>
                <a:spcPts val="0"/>
              </a:spcAft>
              <a:buSzPts val="1100"/>
              <a:buFontTx/>
              <a:buNone/>
            </a:pPr>
            <a:endParaRPr sz="10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6f90357f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dba49f524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8dba49f52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laws such as the ADEA affect businesses who hire 20 or more employees and covers school districts, local and state governments, and other organizations of labor.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Like the Age Discrimination in employment Act (ADEA) it is not illegal for an employer to choose an older worker over a younger looking person even if both people are over the age of 40. As stated above appearance is socially constructed with</a:t>
            </a:r>
            <a:r>
              <a:rPr lang="en">
                <a:solidFill>
                  <a:srgbClr val="1B1B1B"/>
                </a:solidFill>
                <a:highlight>
                  <a:schemeClr val="lt1"/>
                </a:highlight>
              </a:rPr>
              <a:t> norms and expectations such as men should have short hair and be taller while women should wear makeup and have longer hair. Some cultures that are not part of</a:t>
            </a:r>
            <a:r>
              <a:rPr lang="en" sz="1250">
                <a:solidFill>
                  <a:srgbClr val="1B1B1B"/>
                </a:solidFill>
                <a:highlight>
                  <a:schemeClr val="lt1"/>
                </a:highlight>
                <a:latin typeface="Roboto"/>
                <a:ea typeface="Roboto"/>
                <a:cs typeface="Roboto"/>
                <a:sym typeface="Roboto"/>
              </a:rPr>
              <a:t> </a:t>
            </a:r>
            <a:r>
              <a:rPr lang="en">
                <a:solidFill>
                  <a:srgbClr val="1B1B1B"/>
                </a:solidFill>
                <a:highlight>
                  <a:schemeClr val="lt1"/>
                </a:highlight>
              </a:rPr>
              <a:t>the dominant one will have disadvantages when it comes to finding a job as they look different from the dominant culture. Some people will have complexions that naturally look older or younger than what a business may “deem” acceptable in their eyes. As many other laws have been past to address other issues there has not been a formal law past to account for how one looks such as if a person is overweight or is considered not good looking. </a:t>
            </a:r>
            <a:endParaRPr>
              <a:solidFill>
                <a:srgbClr val="1B1B1B"/>
              </a:solidFill>
              <a:highlight>
                <a:schemeClr val="lt1"/>
              </a:highlight>
            </a:endParaRPr>
          </a:p>
          <a:p>
            <a:pPr marL="0" lvl="0" indent="0" algn="l" rtl="0">
              <a:spcBef>
                <a:spcPts val="0"/>
              </a:spcBef>
              <a:spcAft>
                <a:spcPts val="0"/>
              </a:spcAft>
              <a:buClr>
                <a:schemeClr val="dk1"/>
              </a:buClr>
              <a:buSzPts val="1100"/>
              <a:buFont typeface="Arial"/>
              <a:buNone/>
            </a:pPr>
            <a:r>
              <a:rPr lang="en">
                <a:solidFill>
                  <a:srgbClr val="1B1B1B"/>
                </a:solidFill>
                <a:highlight>
                  <a:schemeClr val="lt1"/>
                </a:highlight>
              </a:rPr>
              <a:t>Equal Pay Act protects employees from their wages being affected based on sex if they have similar skill, responsibility, and work for the same employer under work conditions that are similar </a:t>
            </a:r>
            <a:endParaRPr>
              <a:solidFill>
                <a:srgbClr val="1B1B1B"/>
              </a:solidFill>
              <a:highlight>
                <a:schemeClr val="lt1"/>
              </a:highlight>
            </a:endParaRPr>
          </a:p>
          <a:p>
            <a:pPr marL="0" lvl="0" indent="0" algn="l" rtl="0">
              <a:spcBef>
                <a:spcPts val="0"/>
              </a:spcBef>
              <a:spcAft>
                <a:spcPts val="0"/>
              </a:spcAft>
              <a:buClr>
                <a:schemeClr val="dk1"/>
              </a:buClr>
              <a:buSzPts val="1100"/>
              <a:buFont typeface="Arial"/>
              <a:buNone/>
            </a:pPr>
            <a:r>
              <a:rPr lang="en">
                <a:solidFill>
                  <a:srgbClr val="1B1B1B"/>
                </a:solidFill>
                <a:highlight>
                  <a:schemeClr val="lt1"/>
                </a:highlight>
              </a:rPr>
              <a:t>The Civil Rights Act of 1991 is a continuation of Title Vll which protects against discrimination. The act added on remedies to help those who were discriminated against at work.</a:t>
            </a:r>
            <a:endParaRPr>
              <a:solidFill>
                <a:srgbClr val="1B1B1B"/>
              </a:solidFill>
              <a:highlight>
                <a:schemeClr val="lt1"/>
              </a:highlight>
            </a:endParaRPr>
          </a:p>
          <a:p>
            <a:pPr marL="457200" lvl="0" indent="0" algn="l" rtl="0">
              <a:spcBef>
                <a:spcPts val="0"/>
              </a:spcBef>
              <a:spcAft>
                <a:spcPts val="0"/>
              </a:spcAft>
              <a:buNone/>
            </a:pP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sz="42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1600"/>
              </a:spcBef>
              <a:spcAft>
                <a:spcPts val="0"/>
              </a:spcAft>
              <a:buClr>
                <a:schemeClr val="accent1"/>
              </a:buClr>
              <a:buSzPts val="1400"/>
              <a:buChar char="○"/>
              <a:defRPr>
                <a:solidFill>
                  <a:schemeClr val="accent1"/>
                </a:solidFill>
              </a:defRPr>
            </a:lvl2pPr>
            <a:lvl3pPr marL="1371600" lvl="2" indent="-317500" rtl="0">
              <a:spcBef>
                <a:spcPts val="1600"/>
              </a:spcBef>
              <a:spcAft>
                <a:spcPts val="0"/>
              </a:spcAft>
              <a:buClr>
                <a:schemeClr val="accent1"/>
              </a:buClr>
              <a:buSzPts val="1400"/>
              <a:buChar char="■"/>
              <a:defRPr>
                <a:solidFill>
                  <a:schemeClr val="accent1"/>
                </a:solidFill>
              </a:defRPr>
            </a:lvl3pPr>
            <a:lvl4pPr marL="1828800" lvl="3" indent="-317500" rtl="0">
              <a:spcBef>
                <a:spcPts val="1600"/>
              </a:spcBef>
              <a:spcAft>
                <a:spcPts val="0"/>
              </a:spcAft>
              <a:buClr>
                <a:schemeClr val="accent1"/>
              </a:buClr>
              <a:buSzPts val="1400"/>
              <a:buChar char="●"/>
              <a:defRPr>
                <a:solidFill>
                  <a:schemeClr val="accent1"/>
                </a:solidFill>
              </a:defRPr>
            </a:lvl4pPr>
            <a:lvl5pPr marL="2286000" lvl="4" indent="-317500" rtl="0">
              <a:spcBef>
                <a:spcPts val="1600"/>
              </a:spcBef>
              <a:spcAft>
                <a:spcPts val="0"/>
              </a:spcAft>
              <a:buClr>
                <a:schemeClr val="accent1"/>
              </a:buClr>
              <a:buSzPts val="1400"/>
              <a:buChar char="○"/>
              <a:defRPr>
                <a:solidFill>
                  <a:schemeClr val="accent1"/>
                </a:solidFill>
              </a:defRPr>
            </a:lvl5pPr>
            <a:lvl6pPr marL="2743200" lvl="5" indent="-317500" rtl="0">
              <a:spcBef>
                <a:spcPts val="1600"/>
              </a:spcBef>
              <a:spcAft>
                <a:spcPts val="0"/>
              </a:spcAft>
              <a:buClr>
                <a:schemeClr val="accent1"/>
              </a:buClr>
              <a:buSzPts val="1400"/>
              <a:buChar char="■"/>
              <a:defRPr>
                <a:solidFill>
                  <a:schemeClr val="accent1"/>
                </a:solidFill>
              </a:defRPr>
            </a:lvl6pPr>
            <a:lvl7pPr marL="3200400" lvl="6" indent="-317500" rtl="0">
              <a:spcBef>
                <a:spcPts val="1600"/>
              </a:spcBef>
              <a:spcAft>
                <a:spcPts val="0"/>
              </a:spcAft>
              <a:buClr>
                <a:schemeClr val="accent1"/>
              </a:buClr>
              <a:buSzPts val="1400"/>
              <a:buChar char="●"/>
              <a:defRPr>
                <a:solidFill>
                  <a:schemeClr val="accent1"/>
                </a:solidFill>
              </a:defRPr>
            </a:lvl7pPr>
            <a:lvl8pPr marL="3657600" lvl="7" indent="-317500" rtl="0">
              <a:spcBef>
                <a:spcPts val="1600"/>
              </a:spcBef>
              <a:spcAft>
                <a:spcPts val="0"/>
              </a:spcAft>
              <a:buClr>
                <a:schemeClr val="accent1"/>
              </a:buClr>
              <a:buSzPts val="1400"/>
              <a:buChar char="○"/>
              <a:defRPr>
                <a:solidFill>
                  <a:schemeClr val="accent1"/>
                </a:solidFill>
              </a:defRPr>
            </a:lvl8pPr>
            <a:lvl9pPr marL="4114800" lvl="8" indent="-317500" rtl="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Old Standard TT"/>
                <a:ea typeface="Old Standard TT"/>
                <a:cs typeface="Old Standard TT"/>
                <a:sym typeface="Old Standard TT"/>
              </a:defRPr>
            </a:lvl1pPr>
            <a:lvl2pPr lvl="1" algn="r" rtl="0">
              <a:buNone/>
              <a:defRPr sz="1000">
                <a:solidFill>
                  <a:schemeClr val="dk1"/>
                </a:solidFill>
                <a:latin typeface="Old Standard TT"/>
                <a:ea typeface="Old Standard TT"/>
                <a:cs typeface="Old Standard TT"/>
                <a:sym typeface="Old Standard TT"/>
              </a:defRPr>
            </a:lvl2pPr>
            <a:lvl3pPr lvl="2" algn="r" rtl="0">
              <a:buNone/>
              <a:defRPr sz="1000">
                <a:solidFill>
                  <a:schemeClr val="dk1"/>
                </a:solidFill>
                <a:latin typeface="Old Standard TT"/>
                <a:ea typeface="Old Standard TT"/>
                <a:cs typeface="Old Standard TT"/>
                <a:sym typeface="Old Standard TT"/>
              </a:defRPr>
            </a:lvl3pPr>
            <a:lvl4pPr lvl="3" algn="r" rtl="0">
              <a:buNone/>
              <a:defRPr sz="1000">
                <a:solidFill>
                  <a:schemeClr val="dk1"/>
                </a:solidFill>
                <a:latin typeface="Old Standard TT"/>
                <a:ea typeface="Old Standard TT"/>
                <a:cs typeface="Old Standard TT"/>
                <a:sym typeface="Old Standard TT"/>
              </a:defRPr>
            </a:lvl4pPr>
            <a:lvl5pPr lvl="4" algn="r" rtl="0">
              <a:buNone/>
              <a:defRPr sz="1000">
                <a:solidFill>
                  <a:schemeClr val="dk1"/>
                </a:solidFill>
                <a:latin typeface="Old Standard TT"/>
                <a:ea typeface="Old Standard TT"/>
                <a:cs typeface="Old Standard TT"/>
                <a:sym typeface="Old Standard TT"/>
              </a:defRPr>
            </a:lvl5pPr>
            <a:lvl6pPr lvl="5" algn="r" rtl="0">
              <a:buNone/>
              <a:defRPr sz="1000">
                <a:solidFill>
                  <a:schemeClr val="dk1"/>
                </a:solidFill>
                <a:latin typeface="Old Standard TT"/>
                <a:ea typeface="Old Standard TT"/>
                <a:cs typeface="Old Standard TT"/>
                <a:sym typeface="Old Standard TT"/>
              </a:defRPr>
            </a:lvl6pPr>
            <a:lvl7pPr lvl="6" algn="r" rtl="0">
              <a:buNone/>
              <a:defRPr sz="1000">
                <a:solidFill>
                  <a:schemeClr val="dk1"/>
                </a:solidFill>
                <a:latin typeface="Old Standard TT"/>
                <a:ea typeface="Old Standard TT"/>
                <a:cs typeface="Old Standard TT"/>
                <a:sym typeface="Old Standard TT"/>
              </a:defRPr>
            </a:lvl7pPr>
            <a:lvl8pPr lvl="7" algn="r" rtl="0">
              <a:buNone/>
              <a:defRPr sz="1000">
                <a:solidFill>
                  <a:schemeClr val="dk1"/>
                </a:solidFill>
                <a:latin typeface="Old Standard TT"/>
                <a:ea typeface="Old Standard TT"/>
                <a:cs typeface="Old Standard TT"/>
                <a:sym typeface="Old Standard TT"/>
              </a:defRPr>
            </a:lvl8pPr>
            <a:lvl9pPr lvl="8" algn="r" rtl="0">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s://assets2.hrc.org/files/assets/resources/2020-FoundationOverview.pdf?_ga=2.195146796.105326397.1595287950-670905784.1595287950" TargetMode="External"/><Relationship Id="rId13" Type="http://schemas.openxmlformats.org/officeDocument/2006/relationships/hyperlink" Target="https://rutgers.instructure.com/courses/61406/files/9224625/download?wrap=1" TargetMode="External"/><Relationship Id="rId3" Type="http://schemas.openxmlformats.org/officeDocument/2006/relationships/hyperlink" Target="https://malegislature.gov/Bills/191/S2495" TargetMode="External"/><Relationship Id="rId7" Type="http://schemas.openxmlformats.org/officeDocument/2006/relationships/hyperlink" Target="https://www.eeoc.gov/fact-sheet/federal-laws-prohibiting-job-discrimination-questions-and-answers" TargetMode="External"/><Relationship Id="rId12" Type="http://schemas.openxmlformats.org/officeDocument/2006/relationships/hyperlink" Target="https://cdn1.sph.harvard.edu/wp-content/uploads/sites/1267/2020/04/S.2495-Fact-Sheet.pdf" TargetMode="External"/><Relationship Id="rId2" Type="http://schemas.openxmlformats.org/officeDocument/2006/relationships/notesSlide" Target="../notesSlides/notesSlide22.xml"/><Relationship Id="rId16" Type="http://schemas.openxmlformats.org/officeDocument/2006/relationships/hyperlink" Target="https://www.workplacefairness.org/blog/tag/lewis-v-heartland-inns-of-america/" TargetMode="External"/><Relationship Id="rId1" Type="http://schemas.openxmlformats.org/officeDocument/2006/relationships/slideLayout" Target="../slideLayouts/slideLayout9.xml"/><Relationship Id="rId6" Type="http://schemas.openxmlformats.org/officeDocument/2006/relationships/hyperlink" Target="https://www.shrm.org/resourcesandtools/legal-and-compliance/state-and-local-updates/pages/california-law-will-ban-workplace-discrimination-based-on-hairstyle.aspx" TargetMode="External"/><Relationship Id="rId11" Type="http://schemas.openxmlformats.org/officeDocument/2006/relationships/hyperlink" Target="https://www.sciencenews.org/article/coronavirus-why-african-americans-vulnerable-covid-19-health-race" TargetMode="External"/><Relationship Id="rId5" Type="http://schemas.openxmlformats.org/officeDocument/2006/relationships/hyperlink" Target="https://harvardcrcl.org/wp-content/uploads/sites/10/2009/06/HLC104_crop.pdf" TargetMode="External"/><Relationship Id="rId15" Type="http://schemas.openxmlformats.org/officeDocument/2006/relationships/hyperlink" Target="https://caselaw.findlaw.com/us-8th-circuit/1497985.html" TargetMode="External"/><Relationship Id="rId10" Type="http://schemas.openxmlformats.org/officeDocument/2006/relationships/hyperlink" Target="https://www.census.gov/housing/hvs/files/currenthvspress.pdf" TargetMode="External"/><Relationship Id="rId4" Type="http://schemas.openxmlformats.org/officeDocument/2006/relationships/hyperlink" Target="https://www.payscale.com/data/gender-pay-gap" TargetMode="External"/><Relationship Id="rId9" Type="http://schemas.openxmlformats.org/officeDocument/2006/relationships/hyperlink" Target="https://www.statista.com/statistics/1123386/convictions-police-officers-arrested-murder-charge-us/" TargetMode="External"/><Relationship Id="rId14" Type="http://schemas.openxmlformats.org/officeDocument/2006/relationships/hyperlink" Target="https://rutgers.instructure.com/courses/61406/files/9224822/download?wrap=1"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vt.co/sci-tech/innovation/new-study-claims-that-the-stereotype-saying-short-men-are-more-aggressive-really-is-true/" TargetMode="External"/><Relationship Id="rId7" Type="http://schemas.openxmlformats.org/officeDocument/2006/relationships/hyperlink" Target="http://www.americanprogress.org/issues/economy/reports/2019/12/05/478150/african-americans-face-systematic-obstacles-getting-good-jobs/"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hyperlink" Target="http://www.sciencedaily.com/releases/2010/08/100806132218.htm" TargetMode="External"/><Relationship Id="rId5" Type="http://schemas.openxmlformats.org/officeDocument/2006/relationships/hyperlink" Target="http://www.inc.com/marcel-schwantes/are-your-colleagues-judging-you-based-on-your-appearance-new-research-reveals-how-far-discrimination-has-come-in-workplace.html" TargetMode="External"/><Relationship Id="rId4" Type="http://schemas.openxmlformats.org/officeDocument/2006/relationships/hyperlink" Target="https://www.americanprogress.org/wp-content/uploads/issues/2012/06/pdf/state_nondiscrimination.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906025"/>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Diversity of Appearance</a:t>
            </a:r>
            <a:endParaRPr/>
          </a:p>
        </p:txBody>
      </p:sp>
      <p:sp>
        <p:nvSpPr>
          <p:cNvPr id="60" name="Google Shape;60;p13"/>
          <p:cNvSpPr txBox="1">
            <a:spLocks noGrp="1"/>
          </p:cNvSpPr>
          <p:nvPr>
            <p:ph type="subTitle" idx="1"/>
          </p:nvPr>
        </p:nvSpPr>
        <p:spPr>
          <a:xfrm>
            <a:off x="703850" y="3840650"/>
            <a:ext cx="7765500" cy="78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By: Sally-Ann Cudjoe &amp; Patrick Teshima</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117"/>
        <p:cNvGrpSpPr/>
        <p:nvPr/>
      </p:nvGrpSpPr>
      <p:grpSpPr>
        <a:xfrm>
          <a:off x="0" y="0"/>
          <a:ext cx="0" cy="0"/>
          <a:chOff x="0" y="0"/>
          <a:chExt cx="0" cy="0"/>
        </a:xfrm>
      </p:grpSpPr>
      <p:sp>
        <p:nvSpPr>
          <p:cNvPr id="118" name="Google Shape;118;p22"/>
          <p:cNvSpPr txBox="1"/>
          <p:nvPr/>
        </p:nvSpPr>
        <p:spPr>
          <a:xfrm rot="10800000" flipH="1">
            <a:off x="4972050" y="4446825"/>
            <a:ext cx="739200" cy="96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Old Standard TT"/>
              <a:ea typeface="Old Standard TT"/>
              <a:cs typeface="Old Standard TT"/>
              <a:sym typeface="Old Standard TT"/>
            </a:endParaRPr>
          </a:p>
        </p:txBody>
      </p:sp>
      <p:sp>
        <p:nvSpPr>
          <p:cNvPr id="119" name="Google Shape;119;p22"/>
          <p:cNvSpPr/>
          <p:nvPr/>
        </p:nvSpPr>
        <p:spPr>
          <a:xfrm>
            <a:off x="278550" y="327900"/>
            <a:ext cx="8586900" cy="4487700"/>
          </a:xfrm>
          <a:prstGeom prst="verticalScroll">
            <a:avLst>
              <a:gd name="adj" fmla="val 12500"/>
            </a:avLst>
          </a:prstGeom>
          <a:gradFill>
            <a:gsLst>
              <a:gs pos="0">
                <a:srgbClr val="00AB97"/>
              </a:gs>
              <a:gs pos="100000">
                <a:srgbClr val="022622"/>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txBox="1">
            <a:spLocks noGrp="1"/>
          </p:cNvSpPr>
          <p:nvPr>
            <p:ph type="body" idx="2"/>
          </p:nvPr>
        </p:nvSpPr>
        <p:spPr>
          <a:xfrm>
            <a:off x="2770575" y="327900"/>
            <a:ext cx="3837000" cy="537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200" b="1" i="1"/>
              <a:t> State Laws</a:t>
            </a:r>
            <a:endParaRPr sz="2200" b="1" i="1"/>
          </a:p>
        </p:txBody>
      </p:sp>
      <p:sp>
        <p:nvSpPr>
          <p:cNvPr id="121" name="Google Shape;121;p22"/>
          <p:cNvSpPr txBox="1"/>
          <p:nvPr/>
        </p:nvSpPr>
        <p:spPr>
          <a:xfrm>
            <a:off x="1086150" y="865800"/>
            <a:ext cx="6971700" cy="38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Old Standard TT"/>
                <a:ea typeface="Old Standard TT"/>
                <a:cs typeface="Old Standard TT"/>
                <a:sym typeface="Old Standard TT"/>
              </a:rPr>
              <a:t>Michigan </a:t>
            </a:r>
            <a:endParaRPr sz="1600" b="1">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a:solidFill>
                  <a:schemeClr val="lt1"/>
                </a:solidFill>
                <a:latin typeface="Old Standard TT"/>
                <a:ea typeface="Old Standard TT"/>
                <a:cs typeface="Old Standard TT"/>
                <a:sym typeface="Old Standard TT"/>
              </a:rPr>
              <a:t>prohibits state employers from discriminating against employees based on sexual orientation and/ or gender identity or expression.</a:t>
            </a:r>
            <a:endParaRPr sz="1600">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sz="1600" b="1">
                <a:solidFill>
                  <a:schemeClr val="lt1"/>
                </a:solidFill>
                <a:latin typeface="Old Standard TT"/>
                <a:ea typeface="Old Standard TT"/>
                <a:cs typeface="Old Standard TT"/>
                <a:sym typeface="Old Standard TT"/>
              </a:rPr>
              <a:t>New York</a:t>
            </a:r>
            <a:endParaRPr sz="1600" b="1">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a:solidFill>
                  <a:schemeClr val="lt1"/>
                </a:solidFill>
                <a:latin typeface="Old Standard TT"/>
                <a:ea typeface="Old Standard TT"/>
                <a:cs typeface="Old Standard TT"/>
                <a:sym typeface="Old Standard TT"/>
              </a:rPr>
              <a:t>Prohibits the discrimination of people who wear their hair naturally which is under the Human Rights Act for the city. </a:t>
            </a:r>
            <a:endParaRPr sz="1600">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endParaRPr sz="1600">
              <a:latin typeface="Old Standard TT"/>
              <a:ea typeface="Old Standard TT"/>
              <a:cs typeface="Old Standard TT"/>
              <a:sym typeface="Old Standard TT"/>
            </a:endParaRPr>
          </a:p>
          <a:p>
            <a:pPr marL="0" lvl="0" indent="0" algn="l" rtl="0">
              <a:spcBef>
                <a:spcPts val="0"/>
              </a:spcBef>
              <a:spcAft>
                <a:spcPts val="0"/>
              </a:spcAft>
              <a:buNone/>
            </a:pPr>
            <a:r>
              <a:rPr lang="en" sz="1600" b="1">
                <a:solidFill>
                  <a:schemeClr val="lt1"/>
                </a:solidFill>
                <a:latin typeface="Old Standard TT"/>
                <a:ea typeface="Old Standard TT"/>
                <a:cs typeface="Old Standard TT"/>
                <a:sym typeface="Old Standard TT"/>
              </a:rPr>
              <a:t>California</a:t>
            </a:r>
            <a:endParaRPr sz="1600" b="1">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a:solidFill>
                  <a:schemeClr val="lt1"/>
                </a:solidFill>
                <a:latin typeface="Old Standard TT"/>
                <a:ea typeface="Old Standard TT"/>
                <a:cs typeface="Old Standard TT"/>
                <a:sym typeface="Old Standard TT"/>
              </a:rPr>
              <a:t>Crown Act, this act protects employees from discrimination who wear their hair in its natural was such as the Afro-Textured curly hair seen in African Americans or other hair styles. </a:t>
            </a:r>
            <a:endParaRPr sz="1600">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sz="1600" b="1">
                <a:solidFill>
                  <a:schemeClr val="lt1"/>
                </a:solidFill>
                <a:latin typeface="Old Standard TT"/>
                <a:ea typeface="Old Standard TT"/>
                <a:cs typeface="Old Standard TT"/>
                <a:sym typeface="Old Standard TT"/>
              </a:rPr>
              <a:t>Illinois</a:t>
            </a:r>
            <a:endParaRPr sz="1600" b="1">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a:solidFill>
                  <a:schemeClr val="lt1"/>
                </a:solidFill>
                <a:latin typeface="Old Standard TT"/>
                <a:ea typeface="Old Standard TT"/>
                <a:cs typeface="Old Standard TT"/>
                <a:sym typeface="Old Standard TT"/>
              </a:rPr>
              <a:t>In 2005 a statute was passed protecting employees from sexual orientation as well as other discrimination protections.</a:t>
            </a:r>
            <a:endParaRPr sz="1600">
              <a:solidFill>
                <a:schemeClr val="lt1"/>
              </a:solidFill>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125"/>
        <p:cNvGrpSpPr/>
        <p:nvPr/>
      </p:nvGrpSpPr>
      <p:grpSpPr>
        <a:xfrm>
          <a:off x="0" y="0"/>
          <a:ext cx="0" cy="0"/>
          <a:chOff x="0" y="0"/>
          <a:chExt cx="0" cy="0"/>
        </a:xfrm>
      </p:grpSpPr>
      <p:sp>
        <p:nvSpPr>
          <p:cNvPr id="126" name="Google Shape;126;p23"/>
          <p:cNvSpPr txBox="1">
            <a:spLocks noGrp="1"/>
          </p:cNvSpPr>
          <p:nvPr>
            <p:ph type="body" idx="1"/>
          </p:nvPr>
        </p:nvSpPr>
        <p:spPr>
          <a:xfrm rot="-1824573">
            <a:off x="66320" y="234766"/>
            <a:ext cx="1478730" cy="941567"/>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400" b="1" i="1">
                <a:solidFill>
                  <a:schemeClr val="lt1"/>
                </a:solidFill>
              </a:rPr>
              <a:t>Advocacy Group</a:t>
            </a:r>
            <a:r>
              <a:rPr lang="en" sz="2500" b="1" i="1">
                <a:solidFill>
                  <a:schemeClr val="lt1"/>
                </a:solidFill>
              </a:rPr>
              <a:t>s</a:t>
            </a:r>
            <a:r>
              <a:rPr lang="en" sz="2000" b="1" i="1"/>
              <a:t> </a:t>
            </a:r>
            <a:endParaRPr sz="2000" b="1" i="1"/>
          </a:p>
        </p:txBody>
      </p:sp>
      <p:sp>
        <p:nvSpPr>
          <p:cNvPr id="127" name="Google Shape;127;p23"/>
          <p:cNvSpPr txBox="1"/>
          <p:nvPr/>
        </p:nvSpPr>
        <p:spPr>
          <a:xfrm>
            <a:off x="1229400" y="1095125"/>
            <a:ext cx="4673100" cy="38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Old Standard TT"/>
                <a:ea typeface="Old Standard TT"/>
                <a:cs typeface="Old Standard TT"/>
                <a:sym typeface="Old Standard TT"/>
              </a:rPr>
              <a:t>STRIPED</a:t>
            </a:r>
            <a:r>
              <a:rPr lang="en" sz="1600">
                <a:solidFill>
                  <a:schemeClr val="lt1"/>
                </a:solidFill>
                <a:latin typeface="Old Standard TT"/>
                <a:ea typeface="Old Standard TT"/>
                <a:cs typeface="Old Standard TT"/>
                <a:sym typeface="Old Standard TT"/>
              </a:rPr>
              <a:t> (strategic training initiative for the prevention of eating disorders)</a:t>
            </a:r>
            <a:endParaRPr sz="1600">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a:solidFill>
                  <a:schemeClr val="lt1"/>
                </a:solidFill>
                <a:latin typeface="Old Standard TT"/>
                <a:ea typeface="Old Standard TT"/>
                <a:cs typeface="Old Standard TT"/>
                <a:sym typeface="Old Standard TT"/>
              </a:rPr>
              <a:t>This group has actively pushed for laws that would protect employees from being discriminated against for their height and weight.</a:t>
            </a:r>
            <a:endParaRPr sz="1600">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endParaRPr sz="1600">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b="1">
                <a:solidFill>
                  <a:schemeClr val="lt1"/>
                </a:solidFill>
                <a:latin typeface="Old Standard TT"/>
                <a:ea typeface="Old Standard TT"/>
                <a:cs typeface="Old Standard TT"/>
                <a:sym typeface="Old Standard TT"/>
              </a:rPr>
              <a:t>Human Rights Campaign Foundation</a:t>
            </a:r>
            <a:endParaRPr b="1">
              <a:solidFill>
                <a:schemeClr val="lt1"/>
              </a:solidFill>
              <a:latin typeface="Old Standard TT"/>
              <a:ea typeface="Old Standard TT"/>
              <a:cs typeface="Old Standard TT"/>
              <a:sym typeface="Old Standard TT"/>
            </a:endParaRPr>
          </a:p>
          <a:p>
            <a:pPr marL="457200" lvl="0"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Provides protections based on sexual orientation and gender identity which includes how they dress in the workplace.</a:t>
            </a:r>
            <a:endParaRPr>
              <a:solidFill>
                <a:schemeClr val="lt1"/>
              </a:solidFill>
              <a:latin typeface="Old Standard TT"/>
              <a:ea typeface="Old Standard TT"/>
              <a:cs typeface="Old Standard TT"/>
              <a:sym typeface="Old Standard TT"/>
            </a:endParaRPr>
          </a:p>
          <a:p>
            <a:pPr marL="457200" lvl="0"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They also include policies such as inclusive healthcare to transgender people.</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endParaRPr>
              <a:solidFill>
                <a:schemeClr val="lt1"/>
              </a:solidFill>
              <a:latin typeface="Old Standard TT"/>
              <a:ea typeface="Old Standard TT"/>
              <a:cs typeface="Old Standard TT"/>
              <a:sym typeface="Old Standard TT"/>
            </a:endParaRPr>
          </a:p>
        </p:txBody>
      </p:sp>
      <p:pic>
        <p:nvPicPr>
          <p:cNvPr id="128" name="Google Shape;128;p23" descr="STRIPED"/>
          <p:cNvPicPr preferRelativeResize="0"/>
          <p:nvPr/>
        </p:nvPicPr>
        <p:blipFill>
          <a:blip r:embed="rId3">
            <a:alphaModFix/>
          </a:blip>
          <a:stretch>
            <a:fillRect/>
          </a:stretch>
        </p:blipFill>
        <p:spPr>
          <a:xfrm>
            <a:off x="5283525" y="113925"/>
            <a:ext cx="3763350" cy="858050"/>
          </a:xfrm>
          <a:prstGeom prst="rect">
            <a:avLst/>
          </a:prstGeom>
          <a:noFill/>
          <a:ln>
            <a:noFill/>
          </a:ln>
        </p:spPr>
      </p:pic>
      <p:pic>
        <p:nvPicPr>
          <p:cNvPr id="129" name="Google Shape;129;p23"/>
          <p:cNvPicPr preferRelativeResize="0"/>
          <p:nvPr/>
        </p:nvPicPr>
        <p:blipFill>
          <a:blip r:embed="rId4">
            <a:alphaModFix/>
          </a:blip>
          <a:stretch>
            <a:fillRect/>
          </a:stretch>
        </p:blipFill>
        <p:spPr>
          <a:xfrm>
            <a:off x="6058150" y="2797200"/>
            <a:ext cx="2886548" cy="1623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path path="circle">
            <a:fillToRect l="50000" t="50000" r="50000" b="50000"/>
          </a:path>
          <a:tileRect/>
        </a:gradFill>
        <a:effectLst/>
      </p:bgPr>
    </p:bg>
    <p:spTree>
      <p:nvGrpSpPr>
        <p:cNvPr id="1"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117625" y="81650"/>
            <a:ext cx="8907550" cy="4976300"/>
          </a:xfrm>
          <a:prstGeom prst="rect">
            <a:avLst/>
          </a:prstGeom>
          <a:noFill/>
          <a:ln>
            <a:noFill/>
          </a:ln>
        </p:spPr>
      </p:pic>
      <p:sp>
        <p:nvSpPr>
          <p:cNvPr id="135" name="Google Shape;135;p24"/>
          <p:cNvSpPr txBox="1"/>
          <p:nvPr/>
        </p:nvSpPr>
        <p:spPr>
          <a:xfrm>
            <a:off x="2604450" y="1543750"/>
            <a:ext cx="3935100" cy="1646700"/>
          </a:xfrm>
          <a:prstGeom prst="rect">
            <a:avLst/>
          </a:prstGeom>
          <a:gradFill>
            <a:gsLst>
              <a:gs pos="0">
                <a:srgbClr val="00AB97"/>
              </a:gs>
              <a:gs pos="100000">
                <a:srgbClr val="022622"/>
              </a:gs>
            </a:gsLst>
            <a:lin ang="5400012" scaled="0"/>
          </a:gra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136" name="Google Shape;136;p24"/>
          <p:cNvSpPr txBox="1">
            <a:spLocks noGrp="1"/>
          </p:cNvSpPr>
          <p:nvPr>
            <p:ph type="title"/>
          </p:nvPr>
        </p:nvSpPr>
        <p:spPr>
          <a:xfrm>
            <a:off x="2604450" y="1543750"/>
            <a:ext cx="3935100" cy="1646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i="1"/>
              <a:t>Section III</a:t>
            </a:r>
            <a:endParaRPr sz="3000" b="1" i="1"/>
          </a:p>
          <a:p>
            <a:pPr marL="0" lvl="0" indent="0" algn="ctr" rtl="0">
              <a:spcBef>
                <a:spcPts val="0"/>
              </a:spcBef>
              <a:spcAft>
                <a:spcPts val="0"/>
              </a:spcAft>
              <a:buNone/>
            </a:pPr>
            <a:endParaRPr sz="3000" b="1" i="1"/>
          </a:p>
          <a:p>
            <a:pPr marL="0" lvl="0" indent="0" algn="ctr" rtl="0">
              <a:spcBef>
                <a:spcPts val="0"/>
              </a:spcBef>
              <a:spcAft>
                <a:spcPts val="0"/>
              </a:spcAft>
              <a:buNone/>
            </a:pPr>
            <a:r>
              <a:rPr lang="en" sz="3000" b="1" i="1"/>
              <a:t>In Today’s Workplace</a:t>
            </a:r>
            <a:endParaRPr sz="3000" b="1"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path path="circle">
            <a:fillToRect l="50000" t="50000" r="50000" b="50000"/>
          </a:path>
          <a:tileRect/>
        </a:gradFill>
        <a:effectLst/>
      </p:bgPr>
    </p:bg>
    <p:spTree>
      <p:nvGrpSpPr>
        <p:cNvPr id="1" name="Shape 140"/>
        <p:cNvGrpSpPr/>
        <p:nvPr/>
      </p:nvGrpSpPr>
      <p:grpSpPr>
        <a:xfrm>
          <a:off x="0" y="0"/>
          <a:ext cx="0" cy="0"/>
          <a:chOff x="0" y="0"/>
          <a:chExt cx="0" cy="0"/>
        </a:xfrm>
      </p:grpSpPr>
      <p:sp>
        <p:nvSpPr>
          <p:cNvPr id="141" name="Google Shape;141;p25"/>
          <p:cNvSpPr txBox="1"/>
          <p:nvPr/>
        </p:nvSpPr>
        <p:spPr>
          <a:xfrm rot="10800000" flipH="1">
            <a:off x="641600" y="3560900"/>
            <a:ext cx="459900" cy="117600"/>
          </a:xfrm>
          <a:prstGeom prst="rect">
            <a:avLst/>
          </a:prstGeom>
          <a:gradFill>
            <a:gsLst>
              <a:gs pos="0">
                <a:srgbClr val="184A44"/>
              </a:gs>
              <a:gs pos="100000">
                <a:srgbClr val="022622"/>
              </a:gs>
            </a:gsLst>
            <a:lin ang="5400012" scaled="0"/>
          </a:gra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142" name="Google Shape;142;p25"/>
          <p:cNvSpPr/>
          <p:nvPr/>
        </p:nvSpPr>
        <p:spPr>
          <a:xfrm>
            <a:off x="4886325" y="889400"/>
            <a:ext cx="4200600" cy="39648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5"/>
          <p:cNvSpPr txBox="1">
            <a:spLocks noGrp="1"/>
          </p:cNvSpPr>
          <p:nvPr>
            <p:ph type="title"/>
          </p:nvPr>
        </p:nvSpPr>
        <p:spPr>
          <a:xfrm>
            <a:off x="449050" y="230100"/>
            <a:ext cx="8520000" cy="49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i="1"/>
              <a:t>What Do Employees Desire and Need? </a:t>
            </a:r>
            <a:endParaRPr sz="2000" b="1" i="1"/>
          </a:p>
          <a:p>
            <a:pPr marL="0" lvl="0" indent="0" algn="ctr" rtl="0">
              <a:spcBef>
                <a:spcPts val="0"/>
              </a:spcBef>
              <a:spcAft>
                <a:spcPts val="0"/>
              </a:spcAft>
              <a:buNone/>
            </a:pPr>
            <a:endParaRPr sz="2000" b="1" i="1"/>
          </a:p>
          <a:p>
            <a:pPr marL="457200" lvl="0" indent="-330200" algn="l" rtl="0">
              <a:spcBef>
                <a:spcPts val="0"/>
              </a:spcBef>
              <a:spcAft>
                <a:spcPts val="0"/>
              </a:spcAft>
              <a:buSzPts val="1600"/>
              <a:buChar char="❖"/>
            </a:pPr>
            <a:r>
              <a:rPr lang="en" sz="1600"/>
              <a:t>Equity &amp; inclusivity</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Respect</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Accountability</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Freedom </a:t>
            </a:r>
            <a:endParaRPr sz="1600"/>
          </a:p>
        </p:txBody>
      </p:sp>
      <p:pic>
        <p:nvPicPr>
          <p:cNvPr id="144" name="Google Shape;144;p25"/>
          <p:cNvPicPr preferRelativeResize="0"/>
          <p:nvPr/>
        </p:nvPicPr>
        <p:blipFill>
          <a:blip r:embed="rId3">
            <a:alphaModFix/>
          </a:blip>
          <a:stretch>
            <a:fillRect/>
          </a:stretch>
        </p:blipFill>
        <p:spPr>
          <a:xfrm>
            <a:off x="6358400" y="1122925"/>
            <a:ext cx="1324700" cy="1041625"/>
          </a:xfrm>
          <a:prstGeom prst="rect">
            <a:avLst/>
          </a:prstGeom>
          <a:noFill/>
          <a:ln>
            <a:noFill/>
          </a:ln>
        </p:spPr>
      </p:pic>
      <p:pic>
        <p:nvPicPr>
          <p:cNvPr id="145" name="Google Shape;145;p25"/>
          <p:cNvPicPr preferRelativeResize="0"/>
          <p:nvPr/>
        </p:nvPicPr>
        <p:blipFill>
          <a:blip r:embed="rId4">
            <a:alphaModFix/>
          </a:blip>
          <a:stretch>
            <a:fillRect/>
          </a:stretch>
        </p:blipFill>
        <p:spPr>
          <a:xfrm>
            <a:off x="5000744" y="2337100"/>
            <a:ext cx="1471506" cy="1041625"/>
          </a:xfrm>
          <a:prstGeom prst="rect">
            <a:avLst/>
          </a:prstGeom>
          <a:noFill/>
          <a:ln>
            <a:noFill/>
          </a:ln>
        </p:spPr>
      </p:pic>
      <p:pic>
        <p:nvPicPr>
          <p:cNvPr id="146" name="Google Shape;146;p25"/>
          <p:cNvPicPr preferRelativeResize="0"/>
          <p:nvPr/>
        </p:nvPicPr>
        <p:blipFill>
          <a:blip r:embed="rId5">
            <a:alphaModFix/>
          </a:blip>
          <a:stretch>
            <a:fillRect/>
          </a:stretch>
        </p:blipFill>
        <p:spPr>
          <a:xfrm>
            <a:off x="7578400" y="2354856"/>
            <a:ext cx="1390650" cy="1006106"/>
          </a:xfrm>
          <a:prstGeom prst="rect">
            <a:avLst/>
          </a:prstGeom>
          <a:noFill/>
          <a:ln>
            <a:noFill/>
          </a:ln>
        </p:spPr>
      </p:pic>
      <p:pic>
        <p:nvPicPr>
          <p:cNvPr id="147" name="Google Shape;147;p25"/>
          <p:cNvPicPr preferRelativeResize="0"/>
          <p:nvPr/>
        </p:nvPicPr>
        <p:blipFill>
          <a:blip r:embed="rId6">
            <a:alphaModFix/>
          </a:blip>
          <a:stretch>
            <a:fillRect/>
          </a:stretch>
        </p:blipFill>
        <p:spPr>
          <a:xfrm>
            <a:off x="6358400" y="3621875"/>
            <a:ext cx="1471500" cy="9801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151"/>
        <p:cNvGrpSpPr/>
        <p:nvPr/>
      </p:nvGrpSpPr>
      <p:grpSpPr>
        <a:xfrm>
          <a:off x="0" y="0"/>
          <a:ext cx="0" cy="0"/>
          <a:chOff x="0" y="0"/>
          <a:chExt cx="0" cy="0"/>
        </a:xfrm>
      </p:grpSpPr>
      <p:sp>
        <p:nvSpPr>
          <p:cNvPr id="152" name="Google Shape;152;p26"/>
          <p:cNvSpPr txBox="1">
            <a:spLocks noGrp="1"/>
          </p:cNvSpPr>
          <p:nvPr>
            <p:ph type="body" idx="2"/>
          </p:nvPr>
        </p:nvSpPr>
        <p:spPr>
          <a:xfrm>
            <a:off x="4762500" y="724200"/>
            <a:ext cx="4274400" cy="3695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2400" b="1" i="1"/>
              <a:t>Institutional and/or Interpersonal Opportunities for Equity and Inclusion</a:t>
            </a:r>
            <a:endParaRPr sz="2400" b="1" i="1"/>
          </a:p>
        </p:txBody>
      </p:sp>
      <p:sp>
        <p:nvSpPr>
          <p:cNvPr id="153" name="Google Shape;153;p26"/>
          <p:cNvSpPr txBox="1"/>
          <p:nvPr/>
        </p:nvSpPr>
        <p:spPr>
          <a:xfrm>
            <a:off x="5025875" y="4480500"/>
            <a:ext cx="823500" cy="32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pic>
        <p:nvPicPr>
          <p:cNvPr id="154" name="Google Shape;154;p26"/>
          <p:cNvPicPr preferRelativeResize="0"/>
          <p:nvPr/>
        </p:nvPicPr>
        <p:blipFill>
          <a:blip r:embed="rId3">
            <a:alphaModFix/>
          </a:blip>
          <a:stretch>
            <a:fillRect/>
          </a:stretch>
        </p:blipFill>
        <p:spPr>
          <a:xfrm>
            <a:off x="174803" y="78000"/>
            <a:ext cx="4117694" cy="2323424"/>
          </a:xfrm>
          <a:prstGeom prst="rect">
            <a:avLst/>
          </a:prstGeom>
          <a:noFill/>
          <a:ln>
            <a:noFill/>
          </a:ln>
        </p:spPr>
      </p:pic>
      <p:pic>
        <p:nvPicPr>
          <p:cNvPr id="155" name="Google Shape;155;p26"/>
          <p:cNvPicPr preferRelativeResize="0"/>
          <p:nvPr/>
        </p:nvPicPr>
        <p:blipFill>
          <a:blip r:embed="rId4">
            <a:alphaModFix/>
          </a:blip>
          <a:stretch>
            <a:fillRect/>
          </a:stretch>
        </p:blipFill>
        <p:spPr>
          <a:xfrm>
            <a:off x="174800" y="2571750"/>
            <a:ext cx="4117701" cy="2437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172525" y="0"/>
            <a:ext cx="4045200" cy="7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i="1">
                <a:solidFill>
                  <a:schemeClr val="lt1"/>
                </a:solidFill>
              </a:rPr>
              <a:t>Institutions Equality and Inclusion </a:t>
            </a:r>
            <a:r>
              <a:rPr lang="en" sz="1600"/>
              <a:t>	</a:t>
            </a:r>
            <a:endParaRPr sz="1400"/>
          </a:p>
        </p:txBody>
      </p:sp>
      <p:sp>
        <p:nvSpPr>
          <p:cNvPr id="161" name="Google Shape;161;p27"/>
          <p:cNvSpPr txBox="1">
            <a:spLocks noGrp="1"/>
          </p:cNvSpPr>
          <p:nvPr>
            <p:ph type="subTitle" idx="1"/>
          </p:nvPr>
        </p:nvSpPr>
        <p:spPr>
          <a:xfrm>
            <a:off x="0" y="799400"/>
            <a:ext cx="4217700" cy="3104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Char char="●"/>
            </a:pPr>
            <a:r>
              <a:rPr lang="en" sz="1600">
                <a:solidFill>
                  <a:schemeClr val="lt1"/>
                </a:solidFill>
              </a:rPr>
              <a:t>Many institutions are still occupied by the majority culture, mainly being white and male</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When it comes to hiring practices many of the business leaders hire people who are like them.</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This leads to a less diverse work environment and may lead to an imbalance of needed diversity.</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Most of the makeup of larger companies are still predominantly white and mostly men .</a:t>
            </a:r>
            <a:endParaRPr sz="1600">
              <a:solidFill>
                <a:schemeClr val="lt1"/>
              </a:solidFill>
            </a:endParaRPr>
          </a:p>
          <a:p>
            <a:pPr marL="457200" lvl="0" indent="0" algn="l" rtl="0">
              <a:spcBef>
                <a:spcPts val="0"/>
              </a:spcBef>
              <a:spcAft>
                <a:spcPts val="0"/>
              </a:spcAft>
              <a:buNone/>
            </a:pPr>
            <a:endParaRPr sz="1600">
              <a:solidFill>
                <a:schemeClr val="lt1"/>
              </a:solidFill>
            </a:endParaRPr>
          </a:p>
          <a:p>
            <a:pPr marL="0" lvl="0" indent="0" algn="l" rtl="0">
              <a:spcBef>
                <a:spcPts val="0"/>
              </a:spcBef>
              <a:spcAft>
                <a:spcPts val="0"/>
              </a:spcAft>
              <a:buNone/>
            </a:pPr>
            <a:endParaRPr sz="1600">
              <a:solidFill>
                <a:schemeClr val="lt1"/>
              </a:solidFill>
            </a:endParaRPr>
          </a:p>
          <a:p>
            <a:pPr marL="457200" lvl="0" indent="0" algn="l" rtl="0">
              <a:spcBef>
                <a:spcPts val="0"/>
              </a:spcBef>
              <a:spcAft>
                <a:spcPts val="0"/>
              </a:spcAft>
              <a:buNone/>
            </a:pPr>
            <a:endParaRPr sz="1400"/>
          </a:p>
        </p:txBody>
      </p:sp>
      <p:pic>
        <p:nvPicPr>
          <p:cNvPr id="162" name="Google Shape;162;p27"/>
          <p:cNvPicPr preferRelativeResize="0"/>
          <p:nvPr/>
        </p:nvPicPr>
        <p:blipFill>
          <a:blip r:embed="rId3">
            <a:alphaModFix/>
          </a:blip>
          <a:stretch>
            <a:fillRect/>
          </a:stretch>
        </p:blipFill>
        <p:spPr>
          <a:xfrm>
            <a:off x="4572000" y="0"/>
            <a:ext cx="4572001"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2490950" y="0"/>
            <a:ext cx="4045200" cy="94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b="1" i="1">
                <a:solidFill>
                  <a:schemeClr val="lt1"/>
                </a:solidFill>
              </a:rPr>
              <a:t>Starting the Change for Institutions</a:t>
            </a:r>
            <a:endParaRPr sz="2500" b="1" i="1">
              <a:solidFill>
                <a:schemeClr val="lt1"/>
              </a:solidFill>
            </a:endParaRPr>
          </a:p>
        </p:txBody>
      </p:sp>
      <p:sp>
        <p:nvSpPr>
          <p:cNvPr id="168" name="Google Shape;168;p28"/>
          <p:cNvSpPr txBox="1">
            <a:spLocks noGrp="1"/>
          </p:cNvSpPr>
          <p:nvPr>
            <p:ph type="subTitle" idx="1"/>
          </p:nvPr>
        </p:nvSpPr>
        <p:spPr>
          <a:xfrm>
            <a:off x="0" y="947550"/>
            <a:ext cx="4405500" cy="3768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Char char="●"/>
            </a:pPr>
            <a:r>
              <a:rPr lang="en" sz="1600">
                <a:solidFill>
                  <a:schemeClr val="lt1"/>
                </a:solidFill>
              </a:rPr>
              <a:t>There are a lot of resources to help companies to become better at inclusion such as Paradigm.</a:t>
            </a:r>
            <a:endParaRPr sz="1600">
              <a:solidFill>
                <a:schemeClr val="lt1"/>
              </a:solidFill>
            </a:endParaRPr>
          </a:p>
          <a:p>
            <a:pPr marL="457200" lvl="0" indent="0" algn="l" rtl="0">
              <a:spcBef>
                <a:spcPts val="0"/>
              </a:spcBef>
              <a:spcAft>
                <a:spcPts val="0"/>
              </a:spcAft>
              <a:buNone/>
            </a:pP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This support service helps companies create safe environments for all types of employees to work, thereby creating an inclusive environment.</a:t>
            </a:r>
            <a:endParaRPr sz="1600">
              <a:solidFill>
                <a:schemeClr val="lt1"/>
              </a:solidFill>
            </a:endParaRPr>
          </a:p>
          <a:p>
            <a:pPr marL="457200" lvl="0" indent="0" algn="l" rtl="0">
              <a:spcBef>
                <a:spcPts val="0"/>
              </a:spcBef>
              <a:spcAft>
                <a:spcPts val="0"/>
              </a:spcAft>
              <a:buNone/>
            </a:pP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Institutions and human resource persons can help to create policies to include all type of backgrounds such as, not restricting how employees dress their hair. </a:t>
            </a:r>
            <a:endParaRPr sz="1600">
              <a:solidFill>
                <a:schemeClr val="lt1"/>
              </a:solidFill>
            </a:endParaRPr>
          </a:p>
          <a:p>
            <a:pPr marL="457200" lvl="0" indent="0" algn="l" rtl="0">
              <a:spcBef>
                <a:spcPts val="0"/>
              </a:spcBef>
              <a:spcAft>
                <a:spcPts val="0"/>
              </a:spcAft>
              <a:buNone/>
            </a:pPr>
            <a:endParaRPr sz="1600"/>
          </a:p>
        </p:txBody>
      </p:sp>
      <p:sp>
        <p:nvSpPr>
          <p:cNvPr id="169" name="Google Shape;169;p28"/>
          <p:cNvSpPr txBox="1">
            <a:spLocks noGrp="1"/>
          </p:cNvSpPr>
          <p:nvPr>
            <p:ph type="body" idx="2"/>
          </p:nvPr>
        </p:nvSpPr>
        <p:spPr>
          <a:xfrm>
            <a:off x="4780150" y="871350"/>
            <a:ext cx="4246500" cy="3768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Companies can encourage volunteering which can be an effective way to meet other people from different backgrounds within the work environment.</a:t>
            </a:r>
            <a:endParaRPr sz="1600"/>
          </a:p>
          <a:p>
            <a:pPr marL="457200" lvl="0" indent="-330200" algn="l" rtl="0">
              <a:spcBef>
                <a:spcPts val="0"/>
              </a:spcBef>
              <a:spcAft>
                <a:spcPts val="0"/>
              </a:spcAft>
              <a:buSzPts val="1600"/>
              <a:buChar char="●"/>
            </a:pPr>
            <a:r>
              <a:rPr lang="en" sz="1600"/>
              <a:t>This can create greater understanding between employees and how they feel.</a:t>
            </a:r>
            <a:endParaRPr sz="1600"/>
          </a:p>
          <a:p>
            <a:pPr marL="457200" lvl="0" indent="-330200" algn="l" rtl="0">
              <a:spcBef>
                <a:spcPts val="0"/>
              </a:spcBef>
              <a:spcAft>
                <a:spcPts val="0"/>
              </a:spcAft>
              <a:buSzPts val="1600"/>
              <a:buChar char="●"/>
            </a:pPr>
            <a:r>
              <a:rPr lang="en" sz="1600"/>
              <a:t>For companies, volunteering is a relatively cheap way to connect employees with themselves and employers who may otherwise not see eachother out side of the work environment. </a:t>
            </a:r>
            <a:endParaRPr sz="1600"/>
          </a:p>
        </p:txBody>
      </p:sp>
      <p:sp>
        <p:nvSpPr>
          <p:cNvPr id="170" name="Google Shape;170;p28"/>
          <p:cNvSpPr txBox="1"/>
          <p:nvPr/>
        </p:nvSpPr>
        <p:spPr>
          <a:xfrm>
            <a:off x="4988650" y="4457675"/>
            <a:ext cx="475500" cy="7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171" name="Google Shape;171;p28"/>
          <p:cNvSpPr txBox="1"/>
          <p:nvPr/>
        </p:nvSpPr>
        <p:spPr>
          <a:xfrm>
            <a:off x="5391000" y="4457550"/>
            <a:ext cx="355800" cy="7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C002"/>
            </a:gs>
            <a:gs pos="100000">
              <a:srgbClr val="795B04"/>
            </a:gs>
          </a:gsLst>
          <a:lin ang="5400012" scaled="0"/>
        </a:gradFill>
        <a:effectLst/>
      </p:bgPr>
    </p:bg>
    <p:spTree>
      <p:nvGrpSpPr>
        <p:cNvPr id="1" name="Shape 175"/>
        <p:cNvGrpSpPr/>
        <p:nvPr/>
      </p:nvGrpSpPr>
      <p:grpSpPr>
        <a:xfrm>
          <a:off x="0" y="0"/>
          <a:ext cx="0" cy="0"/>
          <a:chOff x="0" y="0"/>
          <a:chExt cx="0" cy="0"/>
        </a:xfrm>
      </p:grpSpPr>
      <p:pic>
        <p:nvPicPr>
          <p:cNvPr id="176" name="Google Shape;176;p29"/>
          <p:cNvPicPr preferRelativeResize="0"/>
          <p:nvPr/>
        </p:nvPicPr>
        <p:blipFill>
          <a:blip r:embed="rId3">
            <a:alphaModFix/>
          </a:blip>
          <a:stretch>
            <a:fillRect/>
          </a:stretch>
        </p:blipFill>
        <p:spPr>
          <a:xfrm>
            <a:off x="0" y="0"/>
            <a:ext cx="9144001" cy="5143500"/>
          </a:xfrm>
          <a:prstGeom prst="rect">
            <a:avLst/>
          </a:prstGeom>
          <a:noFill/>
          <a:ln>
            <a:noFill/>
          </a:ln>
        </p:spPr>
      </p:pic>
      <p:sp>
        <p:nvSpPr>
          <p:cNvPr id="177" name="Google Shape;177;p29"/>
          <p:cNvSpPr txBox="1">
            <a:spLocks noGrp="1"/>
          </p:cNvSpPr>
          <p:nvPr>
            <p:ph type="body" idx="1"/>
          </p:nvPr>
        </p:nvSpPr>
        <p:spPr>
          <a:xfrm>
            <a:off x="759225" y="1582625"/>
            <a:ext cx="7635000" cy="2042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endParaRPr sz="2600" b="1" i="1">
              <a:solidFill>
                <a:schemeClr val="lt1"/>
              </a:solidFill>
            </a:endParaRPr>
          </a:p>
          <a:p>
            <a:pPr marL="0" lvl="0" indent="0" algn="ctr" rtl="0">
              <a:spcBef>
                <a:spcPts val="0"/>
              </a:spcBef>
              <a:spcAft>
                <a:spcPts val="0"/>
              </a:spcAft>
              <a:buNone/>
            </a:pPr>
            <a:r>
              <a:rPr lang="en" sz="2600" b="1" i="1">
                <a:solidFill>
                  <a:schemeClr val="lt1"/>
                </a:solidFill>
              </a:rPr>
              <a:t>Interesting Issue About Diversity of Appearance</a:t>
            </a:r>
            <a:endParaRPr sz="2600" b="1" i="1">
              <a:solidFill>
                <a:schemeClr val="lt1"/>
              </a:solidFill>
            </a:endParaRPr>
          </a:p>
          <a:p>
            <a:pPr marL="0" lvl="0" indent="0" algn="l" rtl="0">
              <a:spcBef>
                <a:spcPts val="0"/>
              </a:spcBef>
              <a:spcAft>
                <a:spcPts val="0"/>
              </a:spcAft>
              <a:buNone/>
            </a:pPr>
            <a:endParaRPr sz="2800">
              <a:highlight>
                <a:srgbClr val="FFFFFF"/>
              </a:highlight>
            </a:endParaRPr>
          </a:p>
        </p:txBody>
      </p:sp>
      <p:sp>
        <p:nvSpPr>
          <p:cNvPr id="178" name="Google Shape;178;p29"/>
          <p:cNvSpPr txBox="1"/>
          <p:nvPr/>
        </p:nvSpPr>
        <p:spPr>
          <a:xfrm>
            <a:off x="2940675" y="1582625"/>
            <a:ext cx="2363100" cy="51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i="1">
                <a:solidFill>
                  <a:schemeClr val="lt1"/>
                </a:solidFill>
                <a:latin typeface="Old Standard TT"/>
                <a:ea typeface="Old Standard TT"/>
                <a:cs typeface="Old Standard TT"/>
                <a:sym typeface="Old Standard TT"/>
              </a:rPr>
              <a:t>Section IV</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182"/>
        <p:cNvGrpSpPr/>
        <p:nvPr/>
      </p:nvGrpSpPr>
      <p:grpSpPr>
        <a:xfrm>
          <a:off x="0" y="0"/>
          <a:ext cx="0" cy="0"/>
          <a:chOff x="0" y="0"/>
          <a:chExt cx="0" cy="0"/>
        </a:xfrm>
      </p:grpSpPr>
      <p:sp>
        <p:nvSpPr>
          <p:cNvPr id="183" name="Google Shape;183;p30"/>
          <p:cNvSpPr txBox="1"/>
          <p:nvPr/>
        </p:nvSpPr>
        <p:spPr>
          <a:xfrm>
            <a:off x="59700" y="182075"/>
            <a:ext cx="9084300" cy="470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a:solidFill>
                  <a:schemeClr val="lt1"/>
                </a:solidFill>
                <a:latin typeface="Old Standard TT"/>
                <a:ea typeface="Old Standard TT"/>
                <a:cs typeface="Old Standard TT"/>
                <a:sym typeface="Old Standard TT"/>
              </a:rPr>
              <a:t>Sub-topic: Discrimination Against African American </a:t>
            </a:r>
            <a:endParaRPr sz="2400" b="1" i="1">
              <a:solidFill>
                <a:schemeClr val="lt1"/>
              </a:solidFill>
              <a:latin typeface="Old Standard TT"/>
              <a:ea typeface="Old Standard TT"/>
              <a:cs typeface="Old Standard TT"/>
              <a:sym typeface="Old Standard TT"/>
            </a:endParaRPr>
          </a:p>
          <a:p>
            <a:pPr marL="0" lvl="0" indent="0" algn="ctr" rtl="0">
              <a:spcBef>
                <a:spcPts val="0"/>
              </a:spcBef>
              <a:spcAft>
                <a:spcPts val="0"/>
              </a:spcAft>
              <a:buNone/>
            </a:pPr>
            <a:endParaRPr sz="2400" b="1" i="1">
              <a:solidFill>
                <a:schemeClr val="lt1"/>
              </a:solidFill>
              <a:latin typeface="Old Standard TT"/>
              <a:ea typeface="Old Standard TT"/>
              <a:cs typeface="Old Standard TT"/>
              <a:sym typeface="Old Standard TT"/>
            </a:endParaRPr>
          </a:p>
          <a:p>
            <a:pPr marL="457200" lvl="0"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Physically attractive people are given more credit than they sometimes deserve because of their outward beauty. This extra credit is considered the “halo effect”. Unfortunately for Blacks they are neither considered attractive nor are most given the credit they deserve</a:t>
            </a:r>
            <a:endParaRPr>
              <a:solidFill>
                <a:schemeClr val="lt1"/>
              </a:solidFill>
              <a:latin typeface="Old Standard TT"/>
              <a:ea typeface="Old Standard TT"/>
              <a:cs typeface="Old Standard TT"/>
              <a:sym typeface="Old Standard TT"/>
            </a:endParaRPr>
          </a:p>
          <a:p>
            <a:pPr marL="457200" lvl="0" indent="0" algn="l" rtl="0">
              <a:spcBef>
                <a:spcPts val="0"/>
              </a:spcBef>
              <a:spcAft>
                <a:spcPts val="0"/>
              </a:spcAft>
              <a:buNone/>
            </a:pPr>
            <a:endParaRPr>
              <a:solidFill>
                <a:schemeClr val="lt1"/>
              </a:solidFill>
              <a:latin typeface="Old Standard TT"/>
              <a:ea typeface="Old Standard TT"/>
              <a:cs typeface="Old Standard TT"/>
              <a:sym typeface="Old Standard TT"/>
            </a:endParaRPr>
          </a:p>
          <a:p>
            <a:pPr marL="457200" lvl="0"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African Americans face methodological obstacles to getting good jobs</a:t>
            </a:r>
            <a:endParaRPr>
              <a:solidFill>
                <a:schemeClr val="lt1"/>
              </a:solidFill>
              <a:latin typeface="Old Standard TT"/>
              <a:ea typeface="Old Standard TT"/>
              <a:cs typeface="Old Standard TT"/>
              <a:sym typeface="Old Standard TT"/>
            </a:endParaRPr>
          </a:p>
          <a:p>
            <a:pPr marL="914400" lvl="1"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Fewer job opportunities</a:t>
            </a:r>
            <a:endParaRPr>
              <a:solidFill>
                <a:schemeClr val="lt1"/>
              </a:solidFill>
              <a:latin typeface="Old Standard TT"/>
              <a:ea typeface="Old Standard TT"/>
              <a:cs typeface="Old Standard TT"/>
              <a:sym typeface="Old Standard TT"/>
            </a:endParaRPr>
          </a:p>
          <a:p>
            <a:pPr marL="914400" lvl="1"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Higher unemployment rates</a:t>
            </a:r>
            <a:endParaRPr>
              <a:solidFill>
                <a:schemeClr val="lt1"/>
              </a:solidFill>
              <a:latin typeface="Old Standard TT"/>
              <a:ea typeface="Old Standard TT"/>
              <a:cs typeface="Old Standard TT"/>
              <a:sym typeface="Old Standard TT"/>
            </a:endParaRPr>
          </a:p>
          <a:p>
            <a:pPr marL="1371600" lvl="2"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white unemployment rate fell 2.3 percentage points to 10.1% from 12.4%, while the rate for Blacks dropped 1.4 points to 15.4% from 16.8%</a:t>
            </a:r>
            <a:endParaRPr>
              <a:solidFill>
                <a:schemeClr val="lt1"/>
              </a:solidFill>
              <a:latin typeface="Old Standard TT"/>
              <a:ea typeface="Old Standard TT"/>
              <a:cs typeface="Old Standard TT"/>
              <a:sym typeface="Old Standard TT"/>
            </a:endParaRPr>
          </a:p>
          <a:p>
            <a:pPr marL="914400" lvl="0" indent="0" algn="l" rtl="0">
              <a:spcBef>
                <a:spcPts val="0"/>
              </a:spcBef>
              <a:spcAft>
                <a:spcPts val="0"/>
              </a:spcAft>
              <a:buNone/>
            </a:pPr>
            <a:endParaRPr>
              <a:solidFill>
                <a:schemeClr val="lt1"/>
              </a:solidFill>
              <a:latin typeface="Old Standard TT"/>
              <a:ea typeface="Old Standard TT"/>
              <a:cs typeface="Old Standard TT"/>
              <a:sym typeface="Old Standard TT"/>
            </a:endParaRPr>
          </a:p>
          <a:p>
            <a:pPr marL="457200" lvl="0"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Many African Americans face what’s called “occupational segregation” - where usually, Black workers end up in lower paid jobs than White workers </a:t>
            </a:r>
            <a:endParaRPr>
              <a:solidFill>
                <a:schemeClr val="lt1"/>
              </a:solidFill>
              <a:latin typeface="Old Standard TT"/>
              <a:ea typeface="Old Standard TT"/>
              <a:cs typeface="Old Standard TT"/>
              <a:sym typeface="Old Standard TT"/>
            </a:endParaRPr>
          </a:p>
          <a:p>
            <a:pPr marL="457200" lvl="0" indent="0" algn="l" rtl="0">
              <a:spcBef>
                <a:spcPts val="0"/>
              </a:spcBef>
              <a:spcAft>
                <a:spcPts val="0"/>
              </a:spcAft>
              <a:buNone/>
            </a:pPr>
            <a:endParaRPr>
              <a:solidFill>
                <a:schemeClr val="lt1"/>
              </a:solidFill>
              <a:latin typeface="Old Standard TT"/>
              <a:ea typeface="Old Standard TT"/>
              <a:cs typeface="Old Standard TT"/>
              <a:sym typeface="Old Standard TT"/>
            </a:endParaRPr>
          </a:p>
          <a:p>
            <a:pPr marL="457200" lvl="0"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Up until October, 2019 African Americans were not allowed to embrace the beauty of their natural hair </a:t>
            </a:r>
            <a:endParaRPr>
              <a:solidFill>
                <a:schemeClr val="lt1"/>
              </a:solidFill>
              <a:latin typeface="Old Standard TT"/>
              <a:ea typeface="Old Standard TT"/>
              <a:cs typeface="Old Standard TT"/>
              <a:sym typeface="Old Standard TT"/>
            </a:endParaRPr>
          </a:p>
          <a:p>
            <a:pPr marL="914400" lvl="1"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Myths: </a:t>
            </a:r>
            <a:endParaRPr>
              <a:solidFill>
                <a:schemeClr val="lt1"/>
              </a:solidFill>
              <a:latin typeface="Old Standard TT"/>
              <a:ea typeface="Old Standard TT"/>
              <a:cs typeface="Old Standard TT"/>
              <a:sym typeface="Old Standard TT"/>
            </a:endParaRPr>
          </a:p>
          <a:p>
            <a:pPr marL="1371600" lvl="2"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black hair in its natural state is dirty and unkept</a:t>
            </a:r>
            <a:endParaRPr>
              <a:solidFill>
                <a:schemeClr val="lt1"/>
              </a:solidFill>
              <a:latin typeface="Old Standard TT"/>
              <a:ea typeface="Old Standard TT"/>
              <a:cs typeface="Old Standard TT"/>
              <a:sym typeface="Old Standard TT"/>
            </a:endParaRPr>
          </a:p>
          <a:p>
            <a:pPr marL="1371600" lvl="2" indent="-317500" algn="l" rtl="0">
              <a:spcBef>
                <a:spcPts val="0"/>
              </a:spcBef>
              <a:spcAft>
                <a:spcPts val="0"/>
              </a:spcAft>
              <a:buClr>
                <a:schemeClr val="lt1"/>
              </a:buClr>
              <a:buSzPts val="1400"/>
              <a:buFont typeface="Old Standard TT"/>
              <a:buChar char="■"/>
            </a:pPr>
            <a:r>
              <a:rPr lang="en">
                <a:solidFill>
                  <a:schemeClr val="lt1"/>
                </a:solidFill>
                <a:latin typeface="Old Standard TT"/>
                <a:ea typeface="Old Standard TT"/>
                <a:cs typeface="Old Standard TT"/>
                <a:sym typeface="Old Standard TT"/>
              </a:rPr>
              <a:t>locks or braids signals that the wearer is not interested in “fitting in”</a:t>
            </a:r>
            <a:endParaRPr>
              <a:solidFill>
                <a:schemeClr val="lt1"/>
              </a:solidFill>
              <a:latin typeface="Old Standard TT"/>
              <a:ea typeface="Old Standard TT"/>
              <a:cs typeface="Old Standard TT"/>
              <a:sym typeface="Old Standard TT"/>
            </a:endParaRPr>
          </a:p>
          <a:p>
            <a:pPr marL="457200" lvl="0" indent="0" algn="l" rtl="0">
              <a:spcBef>
                <a:spcPts val="0"/>
              </a:spcBef>
              <a:spcAft>
                <a:spcPts val="0"/>
              </a:spcAft>
              <a:buNone/>
            </a:pP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endParaRPr sz="2400">
              <a:solidFill>
                <a:schemeClr val="lt1"/>
              </a:solidFill>
              <a:latin typeface="Old Standard TT"/>
              <a:ea typeface="Old Standard TT"/>
              <a:cs typeface="Old Standard TT"/>
              <a:sym typeface="Old Standard TT"/>
            </a:endParaRPr>
          </a:p>
          <a:p>
            <a:pPr marL="457200" lvl="0" indent="0" algn="l" rtl="0">
              <a:spcBef>
                <a:spcPts val="0"/>
              </a:spcBef>
              <a:spcAft>
                <a:spcPts val="0"/>
              </a:spcAft>
              <a:buNone/>
            </a:pPr>
            <a:endParaRPr sz="2400">
              <a:solidFill>
                <a:schemeClr val="lt1"/>
              </a:solidFill>
              <a:latin typeface="Old Standard TT"/>
              <a:ea typeface="Old Standard TT"/>
              <a:cs typeface="Old Standard TT"/>
              <a:sym typeface="Old Standard TT"/>
            </a:endParaRPr>
          </a:p>
          <a:p>
            <a:pPr marL="0" lvl="0" indent="0" algn="ctr" rtl="0">
              <a:spcBef>
                <a:spcPts val="0"/>
              </a:spcBef>
              <a:spcAft>
                <a:spcPts val="0"/>
              </a:spcAft>
              <a:buClr>
                <a:schemeClr val="dk1"/>
              </a:buClr>
              <a:buSzPts val="1100"/>
              <a:buFont typeface="Arial"/>
              <a:buNone/>
            </a:pPr>
            <a:endParaRPr sz="5400">
              <a:solidFill>
                <a:schemeClr val="accent1"/>
              </a:solidFill>
              <a:latin typeface="Old Standard TT"/>
              <a:ea typeface="Old Standard TT"/>
              <a:cs typeface="Old Standard TT"/>
              <a:sym typeface="Old Standard TT"/>
            </a:endParaRPr>
          </a:p>
          <a:p>
            <a:pPr marL="0" lvl="0" indent="0" algn="l" rtl="0">
              <a:spcBef>
                <a:spcPts val="0"/>
              </a:spcBef>
              <a:spcAft>
                <a:spcPts val="0"/>
              </a:spcAft>
              <a:buNone/>
            </a:pPr>
            <a:endParaRPr>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40150" y="82100"/>
            <a:ext cx="9144000" cy="476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i="1">
                <a:solidFill>
                  <a:schemeClr val="lt1"/>
                </a:solidFill>
              </a:rPr>
              <a:t>Discrimination Against African Americans (cont’d)</a:t>
            </a:r>
            <a:endParaRPr sz="2400" b="1" i="1">
              <a:solidFill>
                <a:schemeClr val="lt1"/>
              </a:solidFill>
            </a:endParaRPr>
          </a:p>
          <a:p>
            <a:pPr marL="0" lvl="0" indent="0" algn="ctr" rtl="0">
              <a:spcBef>
                <a:spcPts val="0"/>
              </a:spcBef>
              <a:spcAft>
                <a:spcPts val="0"/>
              </a:spcAft>
              <a:buNone/>
            </a:pPr>
            <a:endParaRPr sz="2400" b="1" i="1">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Black consumers spent $473 million on hair care in 2017. </a:t>
            </a:r>
            <a:endParaRPr sz="1400">
              <a:solidFill>
                <a:schemeClr val="lt1"/>
              </a:solidFill>
            </a:endParaRPr>
          </a:p>
          <a:p>
            <a:pPr marL="914400" lvl="1" indent="-317500" algn="l" rtl="0">
              <a:spcBef>
                <a:spcPts val="0"/>
              </a:spcBef>
              <a:spcAft>
                <a:spcPts val="0"/>
              </a:spcAft>
              <a:buClr>
                <a:schemeClr val="lt1"/>
              </a:buClr>
              <a:buSzPts val="1400"/>
              <a:buChar char="○"/>
            </a:pPr>
            <a:r>
              <a:rPr lang="en" sz="1400">
                <a:solidFill>
                  <a:schemeClr val="lt1"/>
                </a:solidFill>
              </a:rPr>
              <a:t>Many African Americans (particularly women) say they've felt pressured for decades to use excessive heat, chemical relaxers, weaves, and different grooming techniques to conform to standards of acceptable hair</a:t>
            </a: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African Americans are also disproportionately affected by the novel Coronavirus</a:t>
            </a:r>
            <a:endParaRPr sz="1400">
              <a:solidFill>
                <a:schemeClr val="lt1"/>
              </a:solidFill>
            </a:endParaRPr>
          </a:p>
          <a:p>
            <a:pPr marL="914400" lvl="1" indent="-317500" algn="l" rtl="0">
              <a:spcBef>
                <a:spcPts val="0"/>
              </a:spcBef>
              <a:spcAft>
                <a:spcPts val="0"/>
              </a:spcAft>
              <a:buClr>
                <a:schemeClr val="lt1"/>
              </a:buClr>
              <a:buSzPts val="1400"/>
              <a:buChar char="○"/>
            </a:pPr>
            <a:r>
              <a:rPr lang="en" sz="1400">
                <a:solidFill>
                  <a:schemeClr val="lt1"/>
                </a:solidFill>
              </a:rPr>
              <a:t>Since many have lower job opportunities and the jobs they receive are in service jobs, they are naturally more likely to contract the virus.</a:t>
            </a:r>
            <a:endParaRPr sz="1400">
              <a:solidFill>
                <a:schemeClr val="lt1"/>
              </a:solidFill>
            </a:endParaRPr>
          </a:p>
          <a:p>
            <a:pPr marL="914400" lvl="1" indent="-317500" algn="l" rtl="0">
              <a:spcBef>
                <a:spcPts val="0"/>
              </a:spcBef>
              <a:spcAft>
                <a:spcPts val="0"/>
              </a:spcAft>
              <a:buClr>
                <a:schemeClr val="lt1"/>
              </a:buClr>
              <a:buSzPts val="1400"/>
              <a:buChar char="○"/>
            </a:pPr>
            <a:r>
              <a:rPr lang="en" sz="1400">
                <a:solidFill>
                  <a:schemeClr val="lt1"/>
                </a:solidFill>
              </a:rPr>
              <a:t>Only around 44% of African Americans own a home as most live in apartments with other relatives which makes it harder to social distance </a:t>
            </a: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African Americans are placed or accepted in lower quality schools than their counterparts</a:t>
            </a:r>
            <a:endParaRPr sz="1400">
              <a:solidFill>
                <a:schemeClr val="lt1"/>
              </a:solidFill>
            </a:endParaRPr>
          </a:p>
          <a:p>
            <a:pPr marL="457200" lvl="0" indent="0" algn="l" rtl="0">
              <a:spcBef>
                <a:spcPts val="0"/>
              </a:spcBef>
              <a:spcAft>
                <a:spcPts val="0"/>
              </a:spcAft>
              <a:buNone/>
            </a:pPr>
            <a:endParaRPr sz="1400">
              <a:solidFill>
                <a:schemeClr val="lt1"/>
              </a:solidFill>
            </a:endParaRPr>
          </a:p>
          <a:p>
            <a:pPr marL="457200" lvl="0" indent="-317500" algn="l" rtl="0">
              <a:spcBef>
                <a:spcPts val="0"/>
              </a:spcBef>
              <a:spcAft>
                <a:spcPts val="0"/>
              </a:spcAft>
              <a:buClr>
                <a:schemeClr val="lt1"/>
              </a:buClr>
              <a:buSzPts val="1400"/>
              <a:buChar char="★"/>
            </a:pPr>
            <a:r>
              <a:rPr lang="en" sz="1400">
                <a:solidFill>
                  <a:schemeClr val="lt1"/>
                </a:solidFill>
              </a:rPr>
              <a:t>Police brutality because of:</a:t>
            </a:r>
            <a:endParaRPr sz="1400">
              <a:solidFill>
                <a:schemeClr val="lt1"/>
              </a:solidFill>
            </a:endParaRPr>
          </a:p>
          <a:p>
            <a:pPr marL="914400" lvl="1" indent="-317500" algn="l" rtl="0">
              <a:spcBef>
                <a:spcPts val="0"/>
              </a:spcBef>
              <a:spcAft>
                <a:spcPts val="0"/>
              </a:spcAft>
              <a:buClr>
                <a:schemeClr val="lt1"/>
              </a:buClr>
              <a:buSzPts val="1400"/>
              <a:buChar char="○"/>
            </a:pPr>
            <a:r>
              <a:rPr lang="en" sz="1400">
                <a:solidFill>
                  <a:schemeClr val="lt1"/>
                </a:solidFill>
              </a:rPr>
              <a:t>race stereotypes</a:t>
            </a:r>
            <a:endParaRPr sz="1400">
              <a:solidFill>
                <a:schemeClr val="lt1"/>
              </a:solidFill>
            </a:endParaRPr>
          </a:p>
          <a:p>
            <a:pPr marL="914400" lvl="1" indent="-317500" algn="l" rtl="0">
              <a:spcBef>
                <a:spcPts val="0"/>
              </a:spcBef>
              <a:spcAft>
                <a:spcPts val="0"/>
              </a:spcAft>
              <a:buClr>
                <a:schemeClr val="lt1"/>
              </a:buClr>
              <a:buSzPts val="1400"/>
              <a:buChar char="○"/>
            </a:pPr>
            <a:r>
              <a:rPr lang="en" sz="1400">
                <a:solidFill>
                  <a:schemeClr val="lt1"/>
                </a:solidFill>
              </a:rPr>
              <a:t>breaches in the Fourth Amendment Doctrine</a:t>
            </a:r>
            <a:endParaRPr sz="1400">
              <a:solidFill>
                <a:schemeClr val="lt1"/>
              </a:solidFill>
            </a:endParaRPr>
          </a:p>
          <a:p>
            <a:pPr marL="914400" lvl="1" indent="-317500" algn="l" rtl="0">
              <a:spcBef>
                <a:spcPts val="0"/>
              </a:spcBef>
              <a:spcAft>
                <a:spcPts val="0"/>
              </a:spcAft>
              <a:buClr>
                <a:schemeClr val="lt1"/>
              </a:buClr>
              <a:buSzPts val="1400"/>
              <a:buChar char="○"/>
            </a:pPr>
            <a:r>
              <a:rPr lang="en" sz="1400">
                <a:solidFill>
                  <a:schemeClr val="lt1"/>
                </a:solidFill>
              </a:rPr>
              <a:t>vulnerability </a:t>
            </a:r>
            <a:endParaRPr sz="1400">
              <a:solidFill>
                <a:schemeClr val="lt1"/>
              </a:solidFill>
            </a:endParaRPr>
          </a:p>
          <a:p>
            <a:pPr marL="0" lvl="0" indent="0" algn="l" rtl="0">
              <a:spcBef>
                <a:spcPts val="0"/>
              </a:spcBef>
              <a:spcAft>
                <a:spcPts val="0"/>
              </a:spcAft>
              <a:buNone/>
            </a:pPr>
            <a:endParaRPr sz="1400">
              <a:solidFill>
                <a:schemeClr val="lt1"/>
              </a:solidFill>
            </a:endParaRPr>
          </a:p>
          <a:p>
            <a:pPr marL="0" lvl="0" indent="0" algn="l" rtl="0">
              <a:spcBef>
                <a:spcPts val="0"/>
              </a:spcBef>
              <a:spcAft>
                <a:spcPts val="0"/>
              </a:spcAft>
              <a:buNone/>
            </a:pPr>
            <a:endParaRPr sz="14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mt="78000"/>
          </a:blip>
          <a:stretch>
            <a:fillRect/>
          </a:stretch>
        </p:blipFill>
        <p:spPr>
          <a:xfrm>
            <a:off x="154775" y="214325"/>
            <a:ext cx="8846350" cy="4714875"/>
          </a:xfrm>
          <a:prstGeom prst="rect">
            <a:avLst/>
          </a:prstGeom>
          <a:noFill/>
          <a:ln>
            <a:noFill/>
          </a:ln>
        </p:spPr>
      </p:pic>
      <p:sp>
        <p:nvSpPr>
          <p:cNvPr id="66" name="Google Shape;66;p14"/>
          <p:cNvSpPr txBox="1">
            <a:spLocks noGrp="1"/>
          </p:cNvSpPr>
          <p:nvPr>
            <p:ph type="title"/>
          </p:nvPr>
        </p:nvSpPr>
        <p:spPr>
          <a:xfrm>
            <a:off x="490250" y="310750"/>
            <a:ext cx="8248800" cy="3975600"/>
          </a:xfrm>
          <a:prstGeom prst="rect">
            <a:avLst/>
          </a:prstGeom>
          <a:effectLst>
            <a:outerShdw blurRad="57150" dist="19050" dir="5400000" algn="bl" rotWithShape="0">
              <a:srgbClr val="000000">
                <a:alpha val="4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000" b="1" i="1"/>
              <a:t>What We Didn’t Know</a:t>
            </a:r>
            <a:endParaRPr sz="2000" b="1" i="1"/>
          </a:p>
          <a:p>
            <a:pPr marL="0" lvl="0" indent="0" algn="l" rtl="0">
              <a:spcBef>
                <a:spcPts val="0"/>
              </a:spcBef>
              <a:spcAft>
                <a:spcPts val="0"/>
              </a:spcAft>
              <a:buNone/>
            </a:pPr>
            <a:endParaRPr sz="1900" b="1" i="1"/>
          </a:p>
          <a:p>
            <a:pPr marL="457200" lvl="0" indent="-330200" algn="l" rtl="0">
              <a:spcBef>
                <a:spcPts val="0"/>
              </a:spcBef>
              <a:spcAft>
                <a:spcPts val="0"/>
              </a:spcAft>
              <a:buSzPts val="1600"/>
              <a:buChar char="❖"/>
            </a:pPr>
            <a:r>
              <a:rPr lang="en" sz="1600"/>
              <a:t>How in depth and interconnected diversity of appearance is in relation to other forms of discriminations</a:t>
            </a:r>
            <a:endParaRPr sz="1600"/>
          </a:p>
          <a:p>
            <a:pPr marL="457200" lvl="0" indent="-330200" algn="l" rtl="0">
              <a:spcBef>
                <a:spcPts val="0"/>
              </a:spcBef>
              <a:spcAft>
                <a:spcPts val="0"/>
              </a:spcAft>
              <a:buSzPts val="1600"/>
              <a:buChar char="❖"/>
            </a:pPr>
            <a:r>
              <a:rPr lang="en" sz="1600"/>
              <a:t>Most companies don’t actively pursue inclusion</a:t>
            </a:r>
            <a:endParaRPr sz="1600"/>
          </a:p>
          <a:p>
            <a:pPr marL="457200" lvl="0" indent="-330200" algn="l" rtl="0">
              <a:spcBef>
                <a:spcPts val="0"/>
              </a:spcBef>
              <a:spcAft>
                <a:spcPts val="0"/>
              </a:spcAft>
              <a:buSzPts val="1600"/>
              <a:buChar char="❖"/>
            </a:pPr>
            <a:r>
              <a:rPr lang="en" sz="1600"/>
              <a:t>In 2014, the Army published new appearance regulations banning most natural hairstyles of Black women</a:t>
            </a:r>
            <a:endParaRPr sz="1600"/>
          </a:p>
          <a:p>
            <a:pPr marL="457200" lvl="0" indent="-330200" algn="l" rtl="0">
              <a:spcBef>
                <a:spcPts val="0"/>
              </a:spcBef>
              <a:spcAft>
                <a:spcPts val="0"/>
              </a:spcAft>
              <a:buSzPts val="1600"/>
              <a:buChar char="❖"/>
            </a:pPr>
            <a:r>
              <a:rPr lang="en" sz="1600"/>
              <a:t>Title VII nor the ADA cover employment discrimination because of height</a:t>
            </a:r>
            <a:endParaRPr sz="1600"/>
          </a:p>
          <a:p>
            <a:pPr marL="457200" lvl="0" indent="-330200" algn="l" rtl="0">
              <a:spcBef>
                <a:spcPts val="0"/>
              </a:spcBef>
              <a:spcAft>
                <a:spcPts val="0"/>
              </a:spcAft>
              <a:buSzPts val="1600"/>
              <a:buChar char="❖"/>
            </a:pPr>
            <a:r>
              <a:rPr lang="en" sz="1600"/>
              <a:t>So many different law suits &amp; cases because of discrimination of appearance</a:t>
            </a:r>
            <a:endParaRPr sz="1600"/>
          </a:p>
          <a:p>
            <a:pPr marL="457200" lvl="0" indent="-330200" algn="l" rtl="0">
              <a:spcBef>
                <a:spcPts val="0"/>
              </a:spcBef>
              <a:spcAft>
                <a:spcPts val="0"/>
              </a:spcAft>
              <a:buSzPts val="1600"/>
              <a:buChar char="❖"/>
            </a:pPr>
            <a:r>
              <a:rPr lang="en" sz="1600"/>
              <a:t>That Looks-Based-Hiring or Lookism style of hiring is legal and used by many companies  </a:t>
            </a:r>
            <a:endParaRPr sz="1600"/>
          </a:p>
          <a:p>
            <a:pPr marL="457200" lvl="0" indent="-330200" algn="l" rtl="0">
              <a:spcBef>
                <a:spcPts val="0"/>
              </a:spcBef>
              <a:spcAft>
                <a:spcPts val="0"/>
              </a:spcAft>
              <a:buSzPts val="1600"/>
              <a:buChar char="❖"/>
            </a:pPr>
            <a:r>
              <a:rPr lang="en" sz="1600"/>
              <a:t>That most states do not protect their employees from appearance based discrimination</a:t>
            </a:r>
            <a:endParaRPr sz="1600"/>
          </a:p>
          <a:p>
            <a:pPr marL="457200" lvl="0" indent="-330200" algn="l" rtl="0">
              <a:spcBef>
                <a:spcPts val="0"/>
              </a:spcBef>
              <a:spcAft>
                <a:spcPts val="0"/>
              </a:spcAft>
              <a:buSzPts val="1600"/>
              <a:buChar char="❖"/>
            </a:pPr>
            <a:r>
              <a:rPr lang="en" sz="1600"/>
              <a:t>There is a growing number of advocacy groups to combat discrimination in the workplace</a:t>
            </a:r>
            <a:endParaRPr sz="1600"/>
          </a:p>
          <a:p>
            <a:pPr marL="0" lvl="0" indent="0" algn="l" rtl="0">
              <a:spcBef>
                <a:spcPts val="0"/>
              </a:spcBef>
              <a:spcAft>
                <a:spcPts val="0"/>
              </a:spcAft>
              <a:buNone/>
            </a:pPr>
            <a:endParaRPr sz="1600"/>
          </a:p>
          <a:p>
            <a:pPr marL="0" lvl="0" indent="0" algn="ctr" rtl="0">
              <a:spcBef>
                <a:spcPts val="0"/>
              </a:spcBef>
              <a:spcAft>
                <a:spcPts val="0"/>
              </a:spcAft>
              <a:buNone/>
            </a:pP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p:nvPr/>
        </p:nvSpPr>
        <p:spPr>
          <a:xfrm>
            <a:off x="630900" y="3571575"/>
            <a:ext cx="449100" cy="64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pic>
        <p:nvPicPr>
          <p:cNvPr id="194" name="Google Shape;194;p32"/>
          <p:cNvPicPr preferRelativeResize="0"/>
          <p:nvPr/>
        </p:nvPicPr>
        <p:blipFill>
          <a:blip r:embed="rId3">
            <a:alphaModFix amt="62000"/>
          </a:blip>
          <a:stretch>
            <a:fillRect/>
          </a:stretch>
        </p:blipFill>
        <p:spPr>
          <a:xfrm>
            <a:off x="0" y="75875"/>
            <a:ext cx="9144000" cy="5067625"/>
          </a:xfrm>
          <a:prstGeom prst="rect">
            <a:avLst/>
          </a:prstGeom>
          <a:noFill/>
          <a:ln>
            <a:noFill/>
          </a:ln>
        </p:spPr>
      </p:pic>
      <p:sp>
        <p:nvSpPr>
          <p:cNvPr id="195" name="Google Shape;195;p32"/>
          <p:cNvSpPr txBox="1">
            <a:spLocks noGrp="1"/>
          </p:cNvSpPr>
          <p:nvPr>
            <p:ph type="title"/>
          </p:nvPr>
        </p:nvSpPr>
        <p:spPr>
          <a:xfrm>
            <a:off x="0" y="0"/>
            <a:ext cx="9144000" cy="49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i="1">
                <a:solidFill>
                  <a:schemeClr val="lt1"/>
                </a:solidFill>
              </a:rPr>
              <a:t>Thoughts in Relation to the Topic</a:t>
            </a:r>
            <a:endParaRPr sz="2400" b="1" i="1">
              <a:solidFill>
                <a:schemeClr val="lt1"/>
              </a:solidFill>
            </a:endParaRPr>
          </a:p>
          <a:p>
            <a:pPr marL="457200" lvl="0" indent="0" algn="l" rtl="0">
              <a:spcBef>
                <a:spcPts val="0"/>
              </a:spcBef>
              <a:spcAft>
                <a:spcPts val="0"/>
              </a:spcAft>
              <a:buNone/>
            </a:pPr>
            <a:endParaRPr sz="1400">
              <a:solidFill>
                <a:schemeClr val="lt1"/>
              </a:solidFill>
            </a:endParaRPr>
          </a:p>
          <a:p>
            <a:pPr marL="457200" lvl="0" indent="-317500" algn="l" rtl="0">
              <a:spcBef>
                <a:spcPts val="0"/>
              </a:spcBef>
              <a:spcAft>
                <a:spcPts val="0"/>
              </a:spcAft>
              <a:buClr>
                <a:schemeClr val="lt1"/>
              </a:buClr>
              <a:buSzPts val="1400"/>
              <a:buChar char="❏"/>
            </a:pPr>
            <a:r>
              <a:rPr lang="en" sz="1600">
                <a:solidFill>
                  <a:schemeClr val="lt1"/>
                </a:solidFill>
              </a:rPr>
              <a:t>Unacceptability directed towards African Americans goes to such extreme that even his or her hair has been a hindrance for so long (up until October of 2019) where it was made illegal to discriminate on that basis</a:t>
            </a:r>
            <a:endParaRPr sz="1600">
              <a:solidFill>
                <a:schemeClr val="lt1"/>
              </a:solidFill>
            </a:endParaRPr>
          </a:p>
          <a:p>
            <a:pPr marL="457200" lvl="0" indent="0" algn="l" rtl="0">
              <a:spcBef>
                <a:spcPts val="0"/>
              </a:spcBef>
              <a:spcAft>
                <a:spcPts val="0"/>
              </a:spcAft>
              <a:buNone/>
            </a:pPr>
            <a:endParaRPr sz="1600">
              <a:solidFill>
                <a:schemeClr val="lt1"/>
              </a:solidFill>
            </a:endParaRPr>
          </a:p>
          <a:p>
            <a:pPr marL="457200" lvl="0" indent="-317500" algn="l" rtl="0">
              <a:spcBef>
                <a:spcPts val="0"/>
              </a:spcBef>
              <a:spcAft>
                <a:spcPts val="0"/>
              </a:spcAft>
              <a:buClr>
                <a:schemeClr val="lt1"/>
              </a:buClr>
              <a:buSzPts val="1400"/>
              <a:buChar char="❏"/>
            </a:pPr>
            <a:r>
              <a:rPr lang="en" sz="1600">
                <a:solidFill>
                  <a:schemeClr val="lt1"/>
                </a:solidFill>
              </a:rPr>
              <a:t>Police brutality against Blacks need to stop</a:t>
            </a:r>
            <a:endParaRPr sz="1600">
              <a:solidFill>
                <a:schemeClr val="lt1"/>
              </a:solidFill>
            </a:endParaRPr>
          </a:p>
          <a:p>
            <a:pPr marL="457200" lvl="0" indent="0" algn="l" rtl="0">
              <a:spcBef>
                <a:spcPts val="0"/>
              </a:spcBef>
              <a:spcAft>
                <a:spcPts val="0"/>
              </a:spcAft>
              <a:buNone/>
            </a:pP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There ought to be a more equitable system which governs activities such as, hiring, firing, and payments for similar jobs </a:t>
            </a:r>
            <a:endParaRPr sz="1600">
              <a:solidFill>
                <a:schemeClr val="lt1"/>
              </a:solidFill>
            </a:endParaRPr>
          </a:p>
          <a:p>
            <a:pPr marL="457200" lvl="0" indent="0" algn="l" rtl="0">
              <a:spcBef>
                <a:spcPts val="0"/>
              </a:spcBef>
              <a:spcAft>
                <a:spcPts val="0"/>
              </a:spcAft>
              <a:buNone/>
            </a:pP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It is not right for someone to be discriminated against because of their race</a:t>
            </a:r>
            <a:endParaRPr sz="1600">
              <a:solidFill>
                <a:schemeClr val="lt1"/>
              </a:solidFill>
            </a:endParaRPr>
          </a:p>
          <a:p>
            <a:pPr marL="457200" lvl="0" indent="0" algn="l" rtl="0">
              <a:spcBef>
                <a:spcPts val="0"/>
              </a:spcBef>
              <a:spcAft>
                <a:spcPts val="0"/>
              </a:spcAft>
              <a:buNone/>
            </a:pP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Members from the African American community should be free to be him or herself which should include, the ability to express self through the wearing of their beautiful natural, traditional and cultural attire (which may be because of religious reasoning), the freedom to report ill manner treatment without fear of retaliation and unnecessary doubting  </a:t>
            </a:r>
            <a:endParaRPr sz="1600">
              <a:solidFill>
                <a:schemeClr val="lt1"/>
              </a:solidFill>
            </a:endParaRPr>
          </a:p>
          <a:p>
            <a:pPr marL="0" lvl="0" indent="0" algn="l" rtl="0">
              <a:spcBef>
                <a:spcPts val="0"/>
              </a:spcBef>
              <a:spcAft>
                <a:spcPts val="0"/>
              </a:spcAft>
              <a:buNone/>
            </a:pPr>
            <a:endParaRPr sz="16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2549400" y="1739550"/>
            <a:ext cx="4045200" cy="13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b="1">
                <a:solidFill>
                  <a:srgbClr val="000000"/>
                </a:solidFill>
              </a:rPr>
              <a:t>Bibl</a:t>
            </a:r>
            <a:r>
              <a:rPr lang="en" sz="3400" b="1">
                <a:solidFill>
                  <a:schemeClr val="dk1"/>
                </a:solidFill>
              </a:rPr>
              <a:t>io</a:t>
            </a:r>
            <a:r>
              <a:rPr lang="en" sz="3400" b="1"/>
              <a:t>graphy</a:t>
            </a:r>
            <a:endParaRPr sz="3400" b="1"/>
          </a:p>
        </p:txBody>
      </p:sp>
      <p:sp>
        <p:nvSpPr>
          <p:cNvPr id="201" name="Google Shape;201;p33"/>
          <p:cNvSpPr txBox="1"/>
          <p:nvPr/>
        </p:nvSpPr>
        <p:spPr>
          <a:xfrm rot="10800000" flipH="1">
            <a:off x="4993800" y="4427150"/>
            <a:ext cx="855600" cy="171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body" idx="1"/>
          </p:nvPr>
        </p:nvSpPr>
        <p:spPr>
          <a:xfrm>
            <a:off x="2619875" y="0"/>
            <a:ext cx="3870900" cy="140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1000" b="1" i="1"/>
              <a:t>Resources Used to Develop the Presentation </a:t>
            </a:r>
            <a:endParaRPr sz="1000" b="1" i="1"/>
          </a:p>
        </p:txBody>
      </p:sp>
      <p:sp>
        <p:nvSpPr>
          <p:cNvPr id="207" name="Google Shape;207;p34"/>
          <p:cNvSpPr txBox="1"/>
          <p:nvPr/>
        </p:nvSpPr>
        <p:spPr>
          <a:xfrm>
            <a:off x="0" y="0"/>
            <a:ext cx="9144000" cy="514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dirty="0"/>
              <a:t>General websites used:</a:t>
            </a:r>
            <a:endParaRPr sz="900" dirty="0">
              <a:latin typeface="Old Standard TT"/>
              <a:ea typeface="Old Standard TT"/>
              <a:cs typeface="Old Standard TT"/>
              <a:sym typeface="Old Standard TT"/>
            </a:endParaRPr>
          </a:p>
          <a:p>
            <a:pPr marL="0" lvl="0" indent="0" algn="l" rtl="0">
              <a:lnSpc>
                <a:spcPct val="100000"/>
              </a:lnSpc>
              <a:spcBef>
                <a:spcPts val="0"/>
              </a:spcBef>
              <a:spcAft>
                <a:spcPts val="0"/>
              </a:spcAft>
              <a:buNone/>
            </a:pPr>
            <a:r>
              <a:rPr lang="en" sz="900" u="sng" dirty="0">
                <a:solidFill>
                  <a:schemeClr val="hlink"/>
                </a:solidFill>
                <a:hlinkClick r:id="rId3"/>
              </a:rPr>
              <a:t>https://malegislature.gov/Bills/191/S2495</a:t>
            </a:r>
            <a:r>
              <a:rPr lang="en" sz="900" dirty="0">
                <a:latin typeface="Old Standard TT"/>
                <a:ea typeface="Old Standard TT"/>
                <a:cs typeface="Old Standard TT"/>
                <a:sym typeface="Old Standard TT"/>
              </a:rPr>
              <a:t> </a:t>
            </a:r>
            <a:endParaRPr sz="900" dirty="0">
              <a:latin typeface="Old Standard TT"/>
              <a:ea typeface="Old Standard TT"/>
              <a:cs typeface="Old Standard TT"/>
              <a:sym typeface="Old Standard TT"/>
            </a:endParaRPr>
          </a:p>
          <a:p>
            <a:pPr marL="0" lvl="0" indent="0" algn="l" rtl="0">
              <a:lnSpc>
                <a:spcPct val="100000"/>
              </a:lnSpc>
              <a:spcBef>
                <a:spcPts val="0"/>
              </a:spcBef>
              <a:spcAft>
                <a:spcPts val="0"/>
              </a:spcAft>
              <a:buNone/>
            </a:pPr>
            <a:r>
              <a:rPr lang="en" sz="800" u="sng" dirty="0">
                <a:solidFill>
                  <a:schemeClr val="hlink"/>
                </a:solidFill>
                <a:hlinkClick r:id="rId4"/>
              </a:rPr>
              <a:t>https://www.payscale.com/data/gender-pay-gap</a:t>
            </a:r>
            <a:endParaRPr sz="800" dirty="0">
              <a:latin typeface="Old Standard TT"/>
              <a:ea typeface="Old Standard TT"/>
              <a:cs typeface="Old Standard TT"/>
              <a:sym typeface="Old Standard TT"/>
            </a:endParaRPr>
          </a:p>
          <a:p>
            <a:pPr marL="0" lvl="0" indent="0" algn="l" rtl="0">
              <a:lnSpc>
                <a:spcPct val="100000"/>
              </a:lnSpc>
              <a:spcBef>
                <a:spcPts val="0"/>
              </a:spcBef>
              <a:spcAft>
                <a:spcPts val="0"/>
              </a:spcAft>
              <a:buNone/>
            </a:pPr>
            <a:r>
              <a:rPr lang="en" sz="900" u="sng" dirty="0">
                <a:solidFill>
                  <a:schemeClr val="hlink"/>
                </a:solidFill>
                <a:hlinkClick r:id="rId5"/>
              </a:rPr>
              <a:t>https://harvardcrcl.org/wp-content/uploads/sites/10/2009/06/HLC104_crop.pdf</a:t>
            </a:r>
            <a:endParaRPr sz="900" dirty="0">
              <a:latin typeface="Old Standard TT"/>
              <a:ea typeface="Old Standard TT"/>
              <a:cs typeface="Old Standard TT"/>
              <a:sym typeface="Old Standard TT"/>
            </a:endParaRPr>
          </a:p>
          <a:p>
            <a:pPr marL="0" lvl="0" indent="0" algn="l" rtl="0">
              <a:lnSpc>
                <a:spcPct val="100000"/>
              </a:lnSpc>
              <a:spcBef>
                <a:spcPts val="0"/>
              </a:spcBef>
              <a:spcAft>
                <a:spcPts val="0"/>
              </a:spcAft>
              <a:buNone/>
            </a:pPr>
            <a:r>
              <a:rPr lang="en" sz="900" u="sng" dirty="0">
                <a:solidFill>
                  <a:schemeClr val="hlink"/>
                </a:solidFill>
                <a:hlinkClick r:id="rId6"/>
              </a:rPr>
              <a:t>https://www.shrm.org/resourcesandtools/legal-and-compliance/state-and-local-updates/pages/california-law-will-ban-workplace-discrimination-based-on-hairstyle.aspx</a:t>
            </a:r>
            <a:endParaRPr sz="900" dirty="0"/>
          </a:p>
          <a:p>
            <a:pPr marL="0" lvl="0" indent="0" algn="l" rtl="0">
              <a:lnSpc>
                <a:spcPct val="100000"/>
              </a:lnSpc>
              <a:spcBef>
                <a:spcPts val="0"/>
              </a:spcBef>
              <a:spcAft>
                <a:spcPts val="0"/>
              </a:spcAft>
              <a:buNone/>
            </a:pPr>
            <a:r>
              <a:rPr lang="en" sz="900" u="sng" dirty="0">
                <a:solidFill>
                  <a:schemeClr val="hlink"/>
                </a:solidFill>
                <a:hlinkClick r:id="rId7"/>
              </a:rPr>
              <a:t>https://www.eeoc.gov/fact-sheet/federal-laws-prohibiting-job-discrimination-questions-and-answers</a:t>
            </a:r>
            <a:endParaRPr sz="900" dirty="0">
              <a:latin typeface="Old Standard TT"/>
              <a:ea typeface="Old Standard TT"/>
              <a:cs typeface="Old Standard TT"/>
              <a:sym typeface="Old Standard TT"/>
            </a:endParaRPr>
          </a:p>
          <a:p>
            <a:pPr marL="0" lvl="0" indent="0" algn="l" rtl="0">
              <a:lnSpc>
                <a:spcPct val="100000"/>
              </a:lnSpc>
              <a:spcBef>
                <a:spcPts val="0"/>
              </a:spcBef>
              <a:spcAft>
                <a:spcPts val="0"/>
              </a:spcAft>
              <a:buClr>
                <a:schemeClr val="dk1"/>
              </a:buClr>
              <a:buSzPts val="1100"/>
              <a:buFont typeface="Arial"/>
              <a:buNone/>
            </a:pPr>
            <a:r>
              <a:rPr lang="en" sz="900" u="sng" dirty="0">
                <a:solidFill>
                  <a:schemeClr val="accent5"/>
                </a:solidFill>
                <a:hlinkClick r:id="rId8"/>
              </a:rPr>
              <a:t>https://assets2.hrc.org/files/assets/resources/2020-FoundationOverview.pdf?_ga=2.195146796.105326397.1595287950-670905784.1595287950</a:t>
            </a:r>
            <a:endParaRPr sz="900" dirty="0">
              <a:solidFill>
                <a:schemeClr val="dk1"/>
              </a:solidFill>
            </a:endParaRPr>
          </a:p>
          <a:p>
            <a:pPr marL="0" lvl="0" indent="0" algn="l" rtl="0">
              <a:lnSpc>
                <a:spcPct val="100000"/>
              </a:lnSpc>
              <a:spcBef>
                <a:spcPts val="0"/>
              </a:spcBef>
              <a:spcAft>
                <a:spcPts val="0"/>
              </a:spcAft>
              <a:buNone/>
            </a:pPr>
            <a:r>
              <a:rPr lang="en" sz="900" u="sng" dirty="0">
                <a:solidFill>
                  <a:schemeClr val="hlink"/>
                </a:solidFill>
                <a:hlinkClick r:id="rId9"/>
              </a:rPr>
              <a:t>https://www.statista.com/statistics/1123386/convictions-police-officers-arrested-murder-charge-us/</a:t>
            </a:r>
            <a:endParaRPr sz="900" dirty="0">
              <a:solidFill>
                <a:srgbClr val="2D3B45"/>
              </a:solidFill>
            </a:endParaRPr>
          </a:p>
          <a:p>
            <a:pPr marL="0" lvl="0" indent="0" algn="l" rtl="0">
              <a:lnSpc>
                <a:spcPct val="100000"/>
              </a:lnSpc>
              <a:spcBef>
                <a:spcPts val="0"/>
              </a:spcBef>
              <a:spcAft>
                <a:spcPts val="0"/>
              </a:spcAft>
              <a:buNone/>
            </a:pPr>
            <a:r>
              <a:rPr lang="en" sz="900" u="sng" dirty="0">
                <a:solidFill>
                  <a:schemeClr val="hlink"/>
                </a:solidFill>
                <a:hlinkClick r:id="rId10"/>
              </a:rPr>
              <a:t>https://www.census.gov/housing/hvs/files/currenthvspress.pdf</a:t>
            </a:r>
            <a:endParaRPr sz="900" dirty="0">
              <a:solidFill>
                <a:srgbClr val="2D3B45"/>
              </a:solidFill>
            </a:endParaRPr>
          </a:p>
          <a:p>
            <a:pPr marL="0" lvl="0" indent="0" algn="l" rtl="0">
              <a:lnSpc>
                <a:spcPct val="100000"/>
              </a:lnSpc>
              <a:spcBef>
                <a:spcPts val="0"/>
              </a:spcBef>
              <a:spcAft>
                <a:spcPts val="0"/>
              </a:spcAft>
              <a:buNone/>
            </a:pPr>
            <a:r>
              <a:rPr lang="en" sz="900" u="sng" dirty="0">
                <a:solidFill>
                  <a:schemeClr val="hlink"/>
                </a:solidFill>
                <a:hlinkClick r:id="rId11"/>
              </a:rPr>
              <a:t>https://www.sciencenews.org/article/coronavirus-why-african-americans-vulnerable-covid-19-health-race</a:t>
            </a:r>
            <a:endParaRPr sz="900" dirty="0">
              <a:solidFill>
                <a:srgbClr val="2D3B45"/>
              </a:solidFill>
            </a:endParaRPr>
          </a:p>
          <a:p>
            <a:pPr marL="0" lvl="0" indent="0" algn="l" rtl="0">
              <a:lnSpc>
                <a:spcPct val="100000"/>
              </a:lnSpc>
              <a:spcBef>
                <a:spcPts val="0"/>
              </a:spcBef>
              <a:spcAft>
                <a:spcPts val="0"/>
              </a:spcAft>
              <a:buNone/>
            </a:pPr>
            <a:r>
              <a:rPr lang="en" sz="900" u="sng" dirty="0">
                <a:solidFill>
                  <a:schemeClr val="hlink"/>
                </a:solidFill>
                <a:hlinkClick r:id="rId12"/>
              </a:rPr>
              <a:t>https://cdn1.sph.harvard.edu/wp-content/uploads/sites/1267/2020/04/S.2495-Fact-Sheet.pdf</a:t>
            </a:r>
            <a:endParaRPr sz="900" dirty="0">
              <a:solidFill>
                <a:srgbClr val="2D3B45"/>
              </a:solidFill>
            </a:endParaRPr>
          </a:p>
          <a:p>
            <a:pPr marL="0" lvl="0" indent="0" algn="l" rtl="0">
              <a:lnSpc>
                <a:spcPct val="100000"/>
              </a:lnSpc>
              <a:spcBef>
                <a:spcPts val="1200"/>
              </a:spcBef>
              <a:spcAft>
                <a:spcPts val="0"/>
              </a:spcAft>
              <a:buClr>
                <a:schemeClr val="dk1"/>
              </a:buClr>
              <a:buSzPts val="1100"/>
              <a:buFont typeface="Arial"/>
              <a:buNone/>
            </a:pPr>
            <a:r>
              <a:rPr lang="en" sz="900" dirty="0">
                <a:solidFill>
                  <a:srgbClr val="2D3B45"/>
                </a:solidFill>
              </a:rPr>
              <a:t>Bruton, S. V. (2015). Looks-Based Hiring and Wrongful Discrimination. </a:t>
            </a:r>
            <a:r>
              <a:rPr lang="en" sz="900" i="1" dirty="0">
                <a:solidFill>
                  <a:srgbClr val="2D3B45"/>
                </a:solidFill>
              </a:rPr>
              <a:t>Business and Society Review: The Center for Business Ethics At Bentley College</a:t>
            </a:r>
            <a:r>
              <a:rPr lang="en" sz="900" dirty="0">
                <a:solidFill>
                  <a:srgbClr val="2D3B45"/>
                </a:solidFill>
              </a:rPr>
              <a:t>, 120(4), 607-635.</a:t>
            </a:r>
            <a:endParaRPr sz="900" dirty="0">
              <a:solidFill>
                <a:srgbClr val="2D3B45"/>
              </a:solidFill>
            </a:endParaRPr>
          </a:p>
          <a:p>
            <a:pPr marL="0" lvl="0" indent="0" algn="l" rtl="0">
              <a:lnSpc>
                <a:spcPct val="100000"/>
              </a:lnSpc>
              <a:spcBef>
                <a:spcPts val="1200"/>
              </a:spcBef>
              <a:spcAft>
                <a:spcPts val="0"/>
              </a:spcAft>
              <a:buClr>
                <a:schemeClr val="dk1"/>
              </a:buClr>
              <a:buSzPts val="1100"/>
              <a:buFont typeface="Arial"/>
              <a:buNone/>
            </a:pPr>
            <a:r>
              <a:rPr lang="en" sz="900" dirty="0">
                <a:solidFill>
                  <a:srgbClr val="4A4A4A"/>
                </a:solidFill>
              </a:rPr>
              <a:t>Carr- Ruffino, N. (2012). Managing Diversity: People Skills for a Multicultural Workplace, 8th Edition. Pearson Custom Publishing. A Excerpt: </a:t>
            </a:r>
            <a:r>
              <a:rPr lang="en" sz="900" u="sng" dirty="0">
                <a:solidFill>
                  <a:schemeClr val="accent5"/>
                </a:solidFill>
                <a:hlinkClick r:id="rId13"/>
              </a:rPr>
              <a:t>Myths &amp; Realities</a:t>
            </a:r>
            <a:endParaRPr sz="900" dirty="0">
              <a:solidFill>
                <a:schemeClr val="dk1"/>
              </a:solidFill>
            </a:endParaRPr>
          </a:p>
          <a:p>
            <a:pPr marL="0" lvl="0" indent="0" algn="l" rtl="0">
              <a:lnSpc>
                <a:spcPct val="100000"/>
              </a:lnSpc>
              <a:spcBef>
                <a:spcPts val="1200"/>
              </a:spcBef>
              <a:spcAft>
                <a:spcPts val="0"/>
              </a:spcAft>
              <a:buNone/>
            </a:pPr>
            <a:r>
              <a:rPr lang="en" sz="900" dirty="0">
                <a:solidFill>
                  <a:srgbClr val="4A4A4A"/>
                </a:solidFill>
              </a:rPr>
              <a:t>Cavico, F., Muffler, S., and Mujtaba, B. (2013). </a:t>
            </a:r>
            <a:r>
              <a:rPr lang="en" sz="900" dirty="0">
                <a:solidFill>
                  <a:srgbClr val="4A4A4A"/>
                </a:solidFill>
                <a:uFill>
                  <a:noFill/>
                </a:uFill>
                <a:hlinkClick r:id="rId14"/>
              </a:rPr>
              <a:t>Appearance Discrimination in Employment: Legal and Ethical Implications of "Lookism" and "Lookphobia".</a:t>
            </a:r>
            <a:r>
              <a:rPr lang="en" sz="900" dirty="0">
                <a:solidFill>
                  <a:srgbClr val="4A4A4A"/>
                </a:solidFill>
              </a:rPr>
              <a:t>  </a:t>
            </a:r>
            <a:endParaRPr sz="900" dirty="0">
              <a:solidFill>
                <a:srgbClr val="4A4A4A"/>
              </a:solidFill>
            </a:endParaRPr>
          </a:p>
          <a:p>
            <a:pPr marL="0" lvl="0" indent="457200" algn="l" rtl="0">
              <a:lnSpc>
                <a:spcPct val="100000"/>
              </a:lnSpc>
              <a:spcBef>
                <a:spcPts val="1200"/>
              </a:spcBef>
              <a:spcAft>
                <a:spcPts val="0"/>
              </a:spcAft>
              <a:buNone/>
            </a:pPr>
            <a:r>
              <a:rPr lang="en" sz="900" i="1" dirty="0">
                <a:solidFill>
                  <a:srgbClr val="2D3B45"/>
                </a:solidFill>
              </a:rPr>
              <a:t>Equality, Diversity and Inclusion</a:t>
            </a:r>
            <a:r>
              <a:rPr lang="en" sz="900" dirty="0">
                <a:solidFill>
                  <a:srgbClr val="2D3B45"/>
                </a:solidFill>
              </a:rPr>
              <a:t>, 32(1), 83-119.</a:t>
            </a:r>
            <a:endParaRPr sz="900" dirty="0">
              <a:solidFill>
                <a:srgbClr val="2D3B45"/>
              </a:solidFill>
            </a:endParaRPr>
          </a:p>
          <a:p>
            <a:pPr marL="0" lvl="0" indent="0" algn="l" rtl="0">
              <a:lnSpc>
                <a:spcPct val="200000"/>
              </a:lnSpc>
              <a:spcBef>
                <a:spcPts val="1200"/>
              </a:spcBef>
              <a:spcAft>
                <a:spcPts val="0"/>
              </a:spcAft>
              <a:buNone/>
            </a:pPr>
            <a:r>
              <a:rPr lang="en" sz="900" dirty="0">
                <a:solidFill>
                  <a:srgbClr val="2D3B45"/>
                </a:solidFill>
              </a:rPr>
              <a:t>FindLaw. Lewis v. Heartland Inns of America, LLC, 585 F. Supp. 2d 1046 (S.D. Iowa 2008). United States Court of Appeals,Eighth Circuit. Brenna LEWIS, Plaintiff-Appellant, v. HEARTLAND INNS OF AMERICA, L.L.C., doing business as Heartland Inn Ankeny; Barbara Cullinan; Kristi Nosbisch, individually </a:t>
            </a:r>
            <a:br>
              <a:rPr lang="en" sz="900" dirty="0">
                <a:solidFill>
                  <a:srgbClr val="2D3B45"/>
                </a:solidFill>
              </a:rPr>
            </a:br>
            <a:r>
              <a:rPr lang="en" sz="900" dirty="0">
                <a:solidFill>
                  <a:srgbClr val="2D3B45"/>
                </a:solidFill>
              </a:rPr>
              <a:t> and in their corporate capacities, Defendants-Appellees. No. 08-3860. Decided: January 21, 2010. </a:t>
            </a:r>
            <a:r>
              <a:rPr lang="en" sz="900" u="sng" dirty="0">
                <a:solidFill>
                  <a:schemeClr val="accent5"/>
                </a:solidFill>
                <a:hlinkClick r:id="rId15"/>
              </a:rPr>
              <a:t>https://caselaw.findlaw.com/us-8th-circuit/1497985.html</a:t>
            </a:r>
            <a:endParaRPr sz="900" dirty="0">
              <a:solidFill>
                <a:schemeClr val="dk1"/>
              </a:solidFill>
            </a:endParaRPr>
          </a:p>
          <a:p>
            <a:pPr marL="0" lvl="0" indent="0" algn="l" rtl="0">
              <a:lnSpc>
                <a:spcPct val="200000"/>
              </a:lnSpc>
              <a:spcBef>
                <a:spcPts val="1200"/>
              </a:spcBef>
              <a:spcAft>
                <a:spcPts val="0"/>
              </a:spcAft>
              <a:buNone/>
            </a:pPr>
            <a:r>
              <a:rPr lang="en" sz="900" dirty="0">
                <a:solidFill>
                  <a:schemeClr val="dk1"/>
                </a:solidFill>
              </a:rPr>
              <a:t>Fishman, C., 2010. </a:t>
            </a:r>
            <a:r>
              <a:rPr lang="en" sz="900" i="1" dirty="0">
                <a:solidFill>
                  <a:schemeClr val="dk1"/>
                </a:solidFill>
              </a:rPr>
              <a:t>Lewis V. Heartland Inns Of America – Today’S Workplace</a:t>
            </a:r>
            <a:r>
              <a:rPr lang="en" sz="900" dirty="0">
                <a:solidFill>
                  <a:schemeClr val="dk1"/>
                </a:solidFill>
              </a:rPr>
              <a:t>. </a:t>
            </a:r>
            <a:r>
              <a:rPr lang="en" sz="900" u="sng" dirty="0">
                <a:solidFill>
                  <a:schemeClr val="accent5"/>
                </a:solidFill>
                <a:hlinkClick r:id="rId16"/>
              </a:rPr>
              <a:t>https://www.workplacefairness.org/blog/tag/lewis-v-heartland-inns-of-america/.</a:t>
            </a:r>
            <a:endParaRPr sz="900" dirty="0">
              <a:solidFill>
                <a:srgbClr val="2D3B45"/>
              </a:solidFill>
            </a:endParaRPr>
          </a:p>
          <a:p>
            <a:pPr marL="0" lvl="0" indent="0" algn="l" rtl="0">
              <a:lnSpc>
                <a:spcPct val="115000"/>
              </a:lnSpc>
              <a:spcBef>
                <a:spcPts val="1200"/>
              </a:spcBef>
              <a:spcAft>
                <a:spcPts val="0"/>
              </a:spcAft>
              <a:buNone/>
            </a:pPr>
            <a:r>
              <a:rPr lang="en" sz="900" dirty="0">
                <a:solidFill>
                  <a:schemeClr val="dk1"/>
                </a:solidFill>
              </a:rPr>
              <a:t>Ellis, Nicquel Terry, and Charisse Jones. “Banning Ethnic Hairstyles 'Upholds This Notion of White Supremacy.' States Pass Laws to Stop Natural Hair Discrimination.” </a:t>
            </a:r>
            <a:r>
              <a:rPr lang="en" sz="900" i="1" dirty="0">
                <a:solidFill>
                  <a:schemeClr val="dk1"/>
                </a:solidFill>
              </a:rPr>
              <a:t>USA </a:t>
            </a:r>
            <a:endParaRPr sz="900" i="1" dirty="0">
              <a:solidFill>
                <a:schemeClr val="dk1"/>
              </a:solidFill>
            </a:endParaRPr>
          </a:p>
          <a:p>
            <a:pPr marL="0" lvl="0" indent="0" algn="l" rtl="0">
              <a:lnSpc>
                <a:spcPct val="115000"/>
              </a:lnSpc>
              <a:spcBef>
                <a:spcPts val="1200"/>
              </a:spcBef>
              <a:spcAft>
                <a:spcPts val="0"/>
              </a:spcAft>
              <a:buNone/>
            </a:pPr>
            <a:r>
              <a:rPr lang="en" sz="900" i="1" dirty="0">
                <a:solidFill>
                  <a:schemeClr val="dk1"/>
                </a:solidFill>
              </a:rPr>
              <a:t> 	Today</a:t>
            </a:r>
            <a:r>
              <a:rPr lang="en" sz="900" dirty="0">
                <a:solidFill>
                  <a:schemeClr val="dk1"/>
                </a:solidFill>
              </a:rPr>
              <a:t>, Gannett Satellite Information Network, 14 Oct. 2019, </a:t>
            </a:r>
            <a:endParaRPr sz="9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900" dirty="0">
                <a:solidFill>
                  <a:schemeClr val="dk1"/>
                </a:solidFill>
              </a:rPr>
              <a:t> 	www.usatoday.com/story/news/nation/2019/10/14/black-hair-laws-passed-stop-natural-hair-discrimination-across-us/3850402002/.</a:t>
            </a:r>
            <a:endParaRPr sz="900" dirty="0">
              <a:solidFill>
                <a:srgbClr val="2D3B45"/>
              </a:solidFill>
            </a:endParaRPr>
          </a:p>
          <a:p>
            <a:pPr marL="0" lvl="0" indent="0" algn="l" rtl="0">
              <a:lnSpc>
                <a:spcPct val="200000"/>
              </a:lnSpc>
              <a:spcBef>
                <a:spcPts val="1200"/>
              </a:spcBef>
              <a:spcAft>
                <a:spcPts val="0"/>
              </a:spcAft>
              <a:buClr>
                <a:schemeClr val="dk1"/>
              </a:buClr>
              <a:buSzPts val="1100"/>
              <a:buFont typeface="Arial"/>
              <a:buNone/>
            </a:pPr>
            <a:endParaRPr sz="1000" dirty="0">
              <a:solidFill>
                <a:schemeClr val="dk1"/>
              </a:solidFill>
            </a:endParaRPr>
          </a:p>
          <a:p>
            <a:pPr marL="0" lvl="0" indent="0" algn="l" rtl="0">
              <a:lnSpc>
                <a:spcPct val="100000"/>
              </a:lnSpc>
              <a:spcBef>
                <a:spcPts val="1200"/>
              </a:spcBef>
              <a:spcAft>
                <a:spcPts val="0"/>
              </a:spcAft>
              <a:buNone/>
            </a:pPr>
            <a:endParaRPr sz="1000" dirty="0">
              <a:solidFill>
                <a:srgbClr val="4D4D4D"/>
              </a:solidFill>
              <a:latin typeface="Roboto"/>
              <a:ea typeface="Roboto"/>
              <a:cs typeface="Roboto"/>
              <a:sym typeface="Roboto"/>
            </a:endParaRPr>
          </a:p>
          <a:p>
            <a:pPr marL="0" lvl="0" indent="0" algn="l" rtl="0">
              <a:lnSpc>
                <a:spcPct val="100000"/>
              </a:lnSpc>
              <a:spcBef>
                <a:spcPts val="1200"/>
              </a:spcBef>
              <a:spcAft>
                <a:spcPts val="0"/>
              </a:spcAft>
              <a:buNone/>
            </a:pPr>
            <a:endParaRPr sz="1000" dirty="0">
              <a:solidFill>
                <a:srgbClr val="4D4D4D"/>
              </a:solidFill>
              <a:latin typeface="Roboto"/>
              <a:ea typeface="Roboto"/>
              <a:cs typeface="Roboto"/>
              <a:sym typeface="Roboto"/>
            </a:endParaRPr>
          </a:p>
          <a:p>
            <a:pPr marL="0" lvl="0" indent="0" algn="l" rtl="0">
              <a:lnSpc>
                <a:spcPct val="100000"/>
              </a:lnSpc>
              <a:spcBef>
                <a:spcPts val="1200"/>
              </a:spcBef>
              <a:spcAft>
                <a:spcPts val="0"/>
              </a:spcAft>
              <a:buClr>
                <a:schemeClr val="dk1"/>
              </a:buClr>
              <a:buSzPts val="1100"/>
              <a:buFont typeface="Arial"/>
              <a:buNone/>
            </a:pPr>
            <a:endParaRPr sz="900" dirty="0">
              <a:solidFill>
                <a:srgbClr val="333333"/>
              </a:solidFill>
              <a:latin typeface="Roboto"/>
              <a:ea typeface="Roboto"/>
              <a:cs typeface="Roboto"/>
              <a:sym typeface="Roboto"/>
            </a:endParaRPr>
          </a:p>
          <a:p>
            <a:pPr marL="0" lvl="0" indent="0" algn="l" rtl="0">
              <a:spcBef>
                <a:spcPts val="1200"/>
              </a:spcBef>
              <a:spcAft>
                <a:spcPts val="0"/>
              </a:spcAft>
              <a:buNone/>
            </a:pPr>
            <a:endParaRPr sz="1300" dirty="0">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body" idx="1"/>
          </p:nvPr>
        </p:nvSpPr>
        <p:spPr>
          <a:xfrm>
            <a:off x="0" y="140775"/>
            <a:ext cx="9113400" cy="5002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900">
                <a:solidFill>
                  <a:srgbClr val="4A4A4A"/>
                </a:solidFill>
                <a:latin typeface="Arial"/>
                <a:ea typeface="Arial"/>
                <a:cs typeface="Arial"/>
                <a:sym typeface="Arial"/>
              </a:rPr>
              <a:t>Henderson, Callum. “New Study Claims That the Stereotype Saying Short Men Are More Aggressive Really Is True.” </a:t>
            </a:r>
            <a:r>
              <a:rPr lang="en" sz="900" i="1">
                <a:solidFill>
                  <a:srgbClr val="4A4A4A"/>
                </a:solidFill>
                <a:latin typeface="Arial"/>
                <a:ea typeface="Arial"/>
                <a:cs typeface="Arial"/>
                <a:sym typeface="Arial"/>
              </a:rPr>
              <a:t>VT</a:t>
            </a:r>
            <a:r>
              <a:rPr lang="en" sz="900">
                <a:solidFill>
                  <a:srgbClr val="4A4A4A"/>
                </a:solidFill>
                <a:latin typeface="Arial"/>
                <a:ea typeface="Arial"/>
                <a:cs typeface="Arial"/>
                <a:sym typeface="Arial"/>
              </a:rPr>
              <a:t>, 30 Oct. 2018, </a:t>
            </a:r>
            <a:endParaRPr sz="900">
              <a:solidFill>
                <a:srgbClr val="4A4A4A"/>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900">
                <a:solidFill>
                  <a:srgbClr val="4A4A4A"/>
                </a:solidFill>
                <a:latin typeface="Arial"/>
                <a:ea typeface="Arial"/>
                <a:cs typeface="Arial"/>
                <a:sym typeface="Arial"/>
              </a:rPr>
              <a:t> 	</a:t>
            </a:r>
            <a:r>
              <a:rPr lang="en" sz="900" u="sng">
                <a:solidFill>
                  <a:schemeClr val="accent5"/>
                </a:solidFill>
                <a:latin typeface="Arial"/>
                <a:ea typeface="Arial"/>
                <a:cs typeface="Arial"/>
                <a:sym typeface="Arial"/>
                <a:hlinkClick r:id="rId3"/>
              </a:rPr>
              <a:t>vt.co/sci-tech/innovation/new-study-claims-that-the-stereotype-saying-short-men-are-more-aggressive-really-is-true/</a:t>
            </a:r>
            <a:r>
              <a:rPr lang="en" sz="900">
                <a:solidFill>
                  <a:srgbClr val="4A4A4A"/>
                </a:solidFill>
                <a:latin typeface="Arial"/>
                <a:ea typeface="Arial"/>
                <a:cs typeface="Arial"/>
                <a:sym typeface="Arial"/>
              </a:rPr>
              <a:t> </a:t>
            </a:r>
            <a:endParaRPr sz="900">
              <a:solidFill>
                <a:srgbClr val="4A4A4A"/>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900">
                <a:solidFill>
                  <a:srgbClr val="4A4A4A"/>
                </a:solidFill>
                <a:latin typeface="Arial"/>
                <a:ea typeface="Arial"/>
                <a:cs typeface="Arial"/>
                <a:sym typeface="Arial"/>
              </a:rPr>
              <a:t>Hunt, Jerome (2012). A State-by-State Examination of Nondiscrimination Laws and Policies: </a:t>
            </a:r>
            <a:r>
              <a:rPr lang="en" sz="900" i="1">
                <a:solidFill>
                  <a:srgbClr val="4A4A4A"/>
                </a:solidFill>
                <a:latin typeface="Arial"/>
                <a:ea typeface="Arial"/>
                <a:cs typeface="Arial"/>
                <a:sym typeface="Arial"/>
              </a:rPr>
              <a:t>State Nondiscrimination Policies Fill the Void but Federal Protections Are </a:t>
            </a:r>
            <a:br>
              <a:rPr lang="en" sz="900" i="1">
                <a:solidFill>
                  <a:srgbClr val="4A4A4A"/>
                </a:solidFill>
                <a:latin typeface="Arial"/>
                <a:ea typeface="Arial"/>
                <a:cs typeface="Arial"/>
                <a:sym typeface="Arial"/>
              </a:rPr>
            </a:br>
            <a:r>
              <a:rPr lang="en" sz="900" i="1">
                <a:solidFill>
                  <a:srgbClr val="4A4A4A"/>
                </a:solidFill>
                <a:latin typeface="Arial"/>
                <a:ea typeface="Arial"/>
                <a:cs typeface="Arial"/>
                <a:sym typeface="Arial"/>
              </a:rPr>
              <a:t> 	Still Needed</a:t>
            </a:r>
            <a:r>
              <a:rPr lang="en" sz="900">
                <a:solidFill>
                  <a:srgbClr val="4A4A4A"/>
                </a:solidFill>
                <a:latin typeface="Arial"/>
                <a:ea typeface="Arial"/>
                <a:cs typeface="Arial"/>
                <a:sym typeface="Arial"/>
              </a:rPr>
              <a:t>. </a:t>
            </a:r>
            <a:r>
              <a:rPr lang="en" sz="900" u="sng">
                <a:solidFill>
                  <a:schemeClr val="accent5"/>
                </a:solidFill>
                <a:latin typeface="Arial"/>
                <a:ea typeface="Arial"/>
                <a:cs typeface="Arial"/>
                <a:sym typeface="Arial"/>
                <a:hlinkClick r:id="rId4"/>
              </a:rPr>
              <a:t>https://www.americanprogress.org/wp-content/uploads/issues/2012/06/pdf/state_nondiscrimination.pdf</a:t>
            </a:r>
            <a:endParaRPr sz="900">
              <a:solidFill>
                <a:srgbClr val="4A4A4A"/>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900">
                <a:latin typeface="Arial"/>
                <a:ea typeface="Arial"/>
                <a:cs typeface="Arial"/>
                <a:sym typeface="Arial"/>
              </a:rPr>
              <a:t>Jeff, et al. “UCBJ Staff.” </a:t>
            </a:r>
            <a:r>
              <a:rPr lang="en" sz="900" i="1">
                <a:latin typeface="Arial"/>
                <a:ea typeface="Arial"/>
                <a:cs typeface="Arial"/>
                <a:sym typeface="Arial"/>
              </a:rPr>
              <a:t>Upper Cumberland Business Journal</a:t>
            </a:r>
            <a:r>
              <a:rPr lang="en" sz="900">
                <a:latin typeface="Arial"/>
                <a:ea typeface="Arial"/>
                <a:cs typeface="Arial"/>
                <a:sym typeface="Arial"/>
              </a:rPr>
              <a:t>, 9 Jan. 2020, www.ucbjournal.com/appearance-discrimination-is-it-illegal/.</a:t>
            </a:r>
            <a:endParaRPr sz="900">
              <a:solidFill>
                <a:srgbClr val="4A4A4A"/>
              </a:solidFill>
              <a:latin typeface="Arial"/>
              <a:ea typeface="Arial"/>
              <a:cs typeface="Arial"/>
              <a:sym typeface="Arial"/>
            </a:endParaRPr>
          </a:p>
          <a:p>
            <a:pPr marL="457200" lvl="0" indent="-466725" algn="l" rtl="0">
              <a:lnSpc>
                <a:spcPct val="115000"/>
              </a:lnSpc>
              <a:spcBef>
                <a:spcPts val="1200"/>
              </a:spcBef>
              <a:spcAft>
                <a:spcPts val="0"/>
              </a:spcAft>
              <a:buClr>
                <a:schemeClr val="dk1"/>
              </a:buClr>
              <a:buSzPts val="1100"/>
              <a:buFont typeface="Arial"/>
              <a:buNone/>
            </a:pPr>
            <a:r>
              <a:rPr lang="en" sz="900">
                <a:latin typeface="Arial"/>
                <a:ea typeface="Arial"/>
                <a:cs typeface="Arial"/>
                <a:sym typeface="Arial"/>
              </a:rPr>
              <a:t>Johnson, S. K., Podratz, K. E., Dipboye, R. L., &amp; Gibbons, E. (2010). Physical Attractiveness Biases in Ratings of Employment Suitability: Tracking Down the “Beauty is     Beastly” Effect. </a:t>
            </a:r>
            <a:r>
              <a:rPr lang="en" sz="900" i="1">
                <a:latin typeface="Arial"/>
                <a:ea typeface="Arial"/>
                <a:cs typeface="Arial"/>
                <a:sym typeface="Arial"/>
              </a:rPr>
              <a:t>The Journal of Social Psychology,</a:t>
            </a:r>
            <a:r>
              <a:rPr lang="en" sz="900">
                <a:latin typeface="Arial"/>
                <a:ea typeface="Arial"/>
                <a:cs typeface="Arial"/>
                <a:sym typeface="Arial"/>
              </a:rPr>
              <a:t> </a:t>
            </a:r>
            <a:r>
              <a:rPr lang="en" sz="900" i="1">
                <a:latin typeface="Arial"/>
                <a:ea typeface="Arial"/>
                <a:cs typeface="Arial"/>
                <a:sym typeface="Arial"/>
              </a:rPr>
              <a:t>150</a:t>
            </a:r>
            <a:r>
              <a:rPr lang="en" sz="900">
                <a:latin typeface="Arial"/>
                <a:ea typeface="Arial"/>
                <a:cs typeface="Arial"/>
                <a:sym typeface="Arial"/>
              </a:rPr>
              <a:t>(3), 301-318. </a:t>
            </a:r>
            <a:endParaRPr sz="900">
              <a:latin typeface="Arial"/>
              <a:ea typeface="Arial"/>
              <a:cs typeface="Arial"/>
              <a:sym typeface="Arial"/>
            </a:endParaRPr>
          </a:p>
          <a:p>
            <a:pPr marL="457200" lvl="0" indent="-457200" algn="l" rtl="0">
              <a:lnSpc>
                <a:spcPct val="115000"/>
              </a:lnSpc>
              <a:spcBef>
                <a:spcPts val="1200"/>
              </a:spcBef>
              <a:spcAft>
                <a:spcPts val="0"/>
              </a:spcAft>
              <a:buClr>
                <a:schemeClr val="dk1"/>
              </a:buClr>
              <a:buSzPts val="1100"/>
              <a:buFont typeface="Arial"/>
              <a:buNone/>
            </a:pPr>
            <a:r>
              <a:rPr lang="en" sz="900">
                <a:latin typeface="Arial"/>
                <a:ea typeface="Arial"/>
                <a:cs typeface="Arial"/>
                <a:sym typeface="Arial"/>
              </a:rPr>
              <a:t>Kapila, Monisha, et al; ProInspire. “Why Diversity, Equity, and Inclusion Matter.” </a:t>
            </a:r>
            <a:r>
              <a:rPr lang="en" sz="900" i="1">
                <a:latin typeface="Arial"/>
                <a:ea typeface="Arial"/>
                <a:cs typeface="Arial"/>
                <a:sym typeface="Arial"/>
              </a:rPr>
              <a:t>Independent Sector</a:t>
            </a:r>
            <a:r>
              <a:rPr lang="en" sz="900">
                <a:latin typeface="Arial"/>
                <a:ea typeface="Arial"/>
                <a:cs typeface="Arial"/>
                <a:sym typeface="Arial"/>
              </a:rPr>
              <a:t>, 6 Oct. 2016, independentsector.org/resource/why-diversity-equity-and-inclusion-matter/.</a:t>
            </a:r>
            <a:endParaRPr sz="90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900">
                <a:solidFill>
                  <a:srgbClr val="2D3B45"/>
                </a:solidFill>
                <a:latin typeface="Arial"/>
                <a:ea typeface="Arial"/>
                <a:cs typeface="Arial"/>
                <a:sym typeface="Arial"/>
              </a:rPr>
              <a:t>Schmitt, M., Branscombe, N., Postmes, T., &amp; Garcia, A. (2014). The Consequences of Perceived Discrimination for Psychological well-Being: A Meta-Analytic </a:t>
            </a:r>
            <a:endParaRPr sz="900">
              <a:solidFill>
                <a:srgbClr val="2D3B45"/>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900">
                <a:solidFill>
                  <a:srgbClr val="2D3B45"/>
                </a:solidFill>
                <a:latin typeface="Arial"/>
                <a:ea typeface="Arial"/>
                <a:cs typeface="Arial"/>
                <a:sym typeface="Arial"/>
              </a:rPr>
              <a:t> 	Review      Psychological Bulletin, 140(4), 921-948.</a:t>
            </a:r>
            <a:endParaRPr sz="90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900">
                <a:latin typeface="Arial"/>
                <a:ea typeface="Arial"/>
                <a:cs typeface="Arial"/>
                <a:sym typeface="Arial"/>
              </a:rPr>
              <a:t>Schwantes, Marcel. “New Research Reveals Why 'Appearance Discrimination' Is Making Workplaces Even More Toxic.” </a:t>
            </a:r>
            <a:r>
              <a:rPr lang="en" sz="900" i="1">
                <a:latin typeface="Arial"/>
                <a:ea typeface="Arial"/>
                <a:cs typeface="Arial"/>
                <a:sym typeface="Arial"/>
              </a:rPr>
              <a:t>Inc.com</a:t>
            </a:r>
            <a:r>
              <a:rPr lang="en" sz="900">
                <a:latin typeface="Arial"/>
                <a:ea typeface="Arial"/>
                <a:cs typeface="Arial"/>
                <a:sym typeface="Arial"/>
              </a:rPr>
              <a:t>, Inc., 12 Oct.2019, </a:t>
            </a:r>
            <a:endParaRPr sz="900">
              <a:latin typeface="Arial"/>
              <a:ea typeface="Arial"/>
              <a:cs typeface="Arial"/>
              <a:sym typeface="Arial"/>
            </a:endParaRPr>
          </a:p>
          <a:p>
            <a:pPr marL="457200" lvl="0" indent="0" algn="l" rtl="0">
              <a:spcBef>
                <a:spcPts val="1200"/>
              </a:spcBef>
              <a:spcAft>
                <a:spcPts val="0"/>
              </a:spcAft>
              <a:buClr>
                <a:schemeClr val="dk1"/>
              </a:buClr>
              <a:buSzPts val="1100"/>
              <a:buFont typeface="Arial"/>
              <a:buNone/>
            </a:pPr>
            <a:r>
              <a:rPr lang="en" sz="900" u="sng">
                <a:solidFill>
                  <a:schemeClr val="accent5"/>
                </a:solidFill>
                <a:latin typeface="Arial"/>
                <a:ea typeface="Arial"/>
                <a:cs typeface="Arial"/>
                <a:sym typeface="Arial"/>
                <a:hlinkClick r:id="rId5"/>
              </a:rPr>
              <a:t>www.inc.com/marcel-schwantes/are-your-colleagues-judging-you-based-on-your-appearance-new-research-reveals-how-far-discrimination-has-come-in-workplace.html</a:t>
            </a:r>
            <a:r>
              <a:rPr lang="en" sz="900">
                <a:latin typeface="Arial"/>
                <a:ea typeface="Arial"/>
                <a:cs typeface="Arial"/>
                <a:sym typeface="Arial"/>
              </a:rPr>
              <a:t>.</a:t>
            </a:r>
            <a:endParaRPr sz="900">
              <a:latin typeface="Arial"/>
              <a:ea typeface="Arial"/>
              <a:cs typeface="Arial"/>
              <a:sym typeface="Arial"/>
            </a:endParaRPr>
          </a:p>
          <a:p>
            <a:pPr marL="457200" lvl="0" indent="-457200" algn="l" rtl="0">
              <a:lnSpc>
                <a:spcPct val="115000"/>
              </a:lnSpc>
              <a:spcBef>
                <a:spcPts val="1200"/>
              </a:spcBef>
              <a:spcAft>
                <a:spcPts val="0"/>
              </a:spcAft>
              <a:buNone/>
            </a:pPr>
            <a:r>
              <a:rPr lang="en" sz="900">
                <a:latin typeface="Arial"/>
                <a:ea typeface="Arial"/>
                <a:cs typeface="Arial"/>
                <a:sym typeface="Arial"/>
              </a:rPr>
              <a:t>University of Colorado Denver. "Beautiful women face discrimination in certain jobs, study finds." ScienceDaily. ScienceDaily, 7 August 2010.</a:t>
            </a:r>
            <a:r>
              <a:rPr lang="en" sz="900" u="sng">
                <a:solidFill>
                  <a:schemeClr val="accent5"/>
                </a:solidFill>
                <a:latin typeface="Arial"/>
                <a:ea typeface="Arial"/>
                <a:cs typeface="Arial"/>
                <a:sym typeface="Arial"/>
                <a:hlinkClick r:id="rId6"/>
              </a:rPr>
              <a:t>ww.sciencedaily.com/releases/2010/08/100806132218.htm</a:t>
            </a:r>
            <a:endParaRPr sz="900">
              <a:latin typeface="Arial"/>
              <a:ea typeface="Arial"/>
              <a:cs typeface="Arial"/>
              <a:sym typeface="Arial"/>
            </a:endParaRPr>
          </a:p>
          <a:p>
            <a:pPr marL="0" lvl="0" indent="0" algn="l" rtl="0">
              <a:lnSpc>
                <a:spcPct val="115000"/>
              </a:lnSpc>
              <a:spcBef>
                <a:spcPts val="1200"/>
              </a:spcBef>
              <a:spcAft>
                <a:spcPts val="0"/>
              </a:spcAft>
              <a:buNone/>
            </a:pPr>
            <a:r>
              <a:rPr lang="en" sz="900">
                <a:latin typeface="Arial"/>
                <a:ea typeface="Arial"/>
                <a:cs typeface="Arial"/>
                <a:sym typeface="Arial"/>
              </a:rPr>
              <a:t>Weller, Christian E. “African Americans Face Systematic Obstacles to Getting Good Jobs.” </a:t>
            </a:r>
            <a:r>
              <a:rPr lang="en" sz="900" i="1">
                <a:latin typeface="Arial"/>
                <a:ea typeface="Arial"/>
                <a:cs typeface="Arial"/>
                <a:sym typeface="Arial"/>
              </a:rPr>
              <a:t>Center for American Progress</a:t>
            </a:r>
            <a:r>
              <a:rPr lang="en" sz="900">
                <a:latin typeface="Arial"/>
                <a:ea typeface="Arial"/>
                <a:cs typeface="Arial"/>
                <a:sym typeface="Arial"/>
              </a:rPr>
              <a:t>, 2019, </a:t>
            </a:r>
            <a:endParaRPr sz="9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900">
                <a:latin typeface="Arial"/>
                <a:ea typeface="Arial"/>
                <a:cs typeface="Arial"/>
                <a:sym typeface="Arial"/>
              </a:rPr>
              <a:t> 	</a:t>
            </a:r>
            <a:r>
              <a:rPr lang="en" sz="900" u="sng">
                <a:solidFill>
                  <a:schemeClr val="accent5"/>
                </a:solidFill>
                <a:latin typeface="Arial"/>
                <a:ea typeface="Arial"/>
                <a:cs typeface="Arial"/>
                <a:sym typeface="Arial"/>
                <a:hlinkClick r:id="rId7"/>
              </a:rPr>
              <a:t>www.americanprogress.org/issues/economy/reports/2019/12/05/478150/african-americans-face-systematic-obstacles-getting-good-jobs/</a:t>
            </a:r>
            <a:r>
              <a:rPr lang="en" sz="900">
                <a:latin typeface="Arial"/>
                <a:ea typeface="Arial"/>
                <a:cs typeface="Arial"/>
                <a:sym typeface="Arial"/>
              </a:rPr>
              <a:t>.</a:t>
            </a:r>
            <a:endParaRPr sz="900">
              <a:solidFill>
                <a:srgbClr val="4A4A4A"/>
              </a:solidFill>
              <a:latin typeface="Arial"/>
              <a:ea typeface="Arial"/>
              <a:cs typeface="Arial"/>
              <a:sym typeface="Arial"/>
            </a:endParaRPr>
          </a:p>
          <a:p>
            <a:pPr marL="355600" lvl="0" indent="-355600" algn="l" rtl="0">
              <a:lnSpc>
                <a:spcPct val="115000"/>
              </a:lnSpc>
              <a:spcBef>
                <a:spcPts val="1200"/>
              </a:spcBef>
              <a:spcAft>
                <a:spcPts val="0"/>
              </a:spcAft>
              <a:buClr>
                <a:schemeClr val="dk1"/>
              </a:buClr>
              <a:buSzPts val="1100"/>
              <a:buFont typeface="Arial"/>
              <a:buNone/>
            </a:pPr>
            <a:endParaRPr sz="1000">
              <a:latin typeface="Arial"/>
              <a:ea typeface="Arial"/>
              <a:cs typeface="Arial"/>
              <a:sym typeface="Arial"/>
            </a:endParaRPr>
          </a:p>
          <a:p>
            <a:pPr marL="355600" lvl="0" indent="-355600" algn="l" rtl="0">
              <a:lnSpc>
                <a:spcPct val="115000"/>
              </a:lnSpc>
              <a:spcBef>
                <a:spcPts val="1200"/>
              </a:spcBef>
              <a:spcAft>
                <a:spcPts val="0"/>
              </a:spcAft>
              <a:buNone/>
            </a:pPr>
            <a:endParaRPr sz="800">
              <a:latin typeface="Arial"/>
              <a:ea typeface="Arial"/>
              <a:cs typeface="Arial"/>
              <a:sym typeface="Arial"/>
            </a:endParaRPr>
          </a:p>
          <a:p>
            <a:pPr marL="0" lvl="0" indent="0" algn="l" rtl="0">
              <a:spcBef>
                <a:spcPts val="1200"/>
              </a:spcBef>
              <a:spcAft>
                <a:spcPts val="0"/>
              </a:spcAft>
              <a:buNone/>
            </a:pPr>
            <a:endParaRPr sz="1400"/>
          </a:p>
        </p:txBody>
      </p:sp>
      <p:sp>
        <p:nvSpPr>
          <p:cNvPr id="213" name="Google Shape;213;p35"/>
          <p:cNvSpPr txBox="1"/>
          <p:nvPr/>
        </p:nvSpPr>
        <p:spPr>
          <a:xfrm>
            <a:off x="3077725" y="0"/>
            <a:ext cx="2574600" cy="2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i="1">
                <a:solidFill>
                  <a:schemeClr val="dk1"/>
                </a:solidFill>
                <a:latin typeface="Old Standard TT"/>
                <a:ea typeface="Old Standard TT"/>
                <a:cs typeface="Old Standard TT"/>
                <a:sym typeface="Old Standard TT"/>
              </a:rPr>
              <a:t>Resources (Cont’d)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path path="circle">
            <a:fillToRect l="50000" t="50000" r="50000" b="50000"/>
          </a:path>
          <a:tileRect/>
        </a:gradFill>
        <a:effectLst/>
      </p:bgPr>
    </p:bg>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0" y="0"/>
            <a:ext cx="9144000" cy="51435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2400" i="1" dirty="0"/>
              <a:t>Questions for Learning Community’s Consideration</a:t>
            </a:r>
            <a:endParaRPr sz="2400" i="1" dirty="0"/>
          </a:p>
          <a:p>
            <a:pPr marL="0" lvl="0" indent="0" algn="l" rtl="0">
              <a:spcBef>
                <a:spcPts val="0"/>
              </a:spcBef>
              <a:spcAft>
                <a:spcPts val="0"/>
              </a:spcAft>
              <a:buNone/>
            </a:pPr>
            <a:endParaRPr sz="2400" i="1" dirty="0"/>
          </a:p>
          <a:p>
            <a:pPr marL="139700" lvl="0" algn="l" rtl="0">
              <a:spcBef>
                <a:spcPts val="0"/>
              </a:spcBef>
              <a:spcAft>
                <a:spcPts val="0"/>
              </a:spcAft>
              <a:buSzPts val="1400"/>
            </a:pPr>
            <a:r>
              <a:rPr lang="en" sz="1400" dirty="0"/>
              <a:t>1.  What are your thoughts concerning discrimination against an individual based on their looks?</a:t>
            </a:r>
            <a:endParaRPr sz="1400" dirty="0"/>
          </a:p>
          <a:p>
            <a:pPr marL="457200" lvl="0" indent="0" algn="l" rtl="0">
              <a:spcBef>
                <a:spcPts val="0"/>
              </a:spcBef>
              <a:spcAft>
                <a:spcPts val="0"/>
              </a:spcAft>
              <a:buNone/>
            </a:pPr>
            <a:endParaRPr sz="1400" dirty="0"/>
          </a:p>
          <a:p>
            <a:pPr marL="139700" lvl="0" algn="l" rtl="0">
              <a:spcBef>
                <a:spcPts val="0"/>
              </a:spcBef>
              <a:spcAft>
                <a:spcPts val="0"/>
              </a:spcAft>
              <a:buSzPts val="1400"/>
            </a:pPr>
            <a:r>
              <a:rPr lang="en" sz="1400" dirty="0"/>
              <a:t>2.  From the information provided in the project and from your own knowledge &amp; readings, what peaks your 	interest most about this dimension and why?</a:t>
            </a:r>
            <a:endParaRPr sz="1400" dirty="0"/>
          </a:p>
          <a:p>
            <a:pPr marL="457200" lvl="0" indent="0" algn="l" rtl="0">
              <a:spcBef>
                <a:spcPts val="0"/>
              </a:spcBef>
              <a:spcAft>
                <a:spcPts val="0"/>
              </a:spcAft>
              <a:buNone/>
            </a:pPr>
            <a:endParaRPr sz="1400" dirty="0"/>
          </a:p>
          <a:p>
            <a:pPr marL="139700" lvl="0" algn="l" rtl="0">
              <a:spcBef>
                <a:spcPts val="0"/>
              </a:spcBef>
              <a:spcAft>
                <a:spcPts val="0"/>
              </a:spcAft>
              <a:buSzPts val="1400"/>
            </a:pPr>
            <a:r>
              <a:rPr lang="en" sz="1400" dirty="0"/>
              <a:t>3.  What do you think is the best way to be inclusive in a work environment from the reading you have done and 	from your own experience?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pic>
        <p:nvPicPr>
          <p:cNvPr id="219" name="Google Shape;219;p36"/>
          <p:cNvPicPr preferRelativeResize="0"/>
          <p:nvPr/>
        </p:nvPicPr>
        <p:blipFill>
          <a:blip r:embed="rId3">
            <a:alphaModFix/>
          </a:blip>
          <a:stretch>
            <a:fillRect/>
          </a:stretch>
        </p:blipFill>
        <p:spPr>
          <a:xfrm>
            <a:off x="8477275" y="60150"/>
            <a:ext cx="537175" cy="537175"/>
          </a:xfrm>
          <a:prstGeom prst="rect">
            <a:avLst/>
          </a:prstGeom>
          <a:noFill/>
          <a:ln>
            <a:noFill/>
          </a:ln>
        </p:spPr>
      </p:pic>
      <p:pic>
        <p:nvPicPr>
          <p:cNvPr id="220" name="Google Shape;220;p36"/>
          <p:cNvPicPr preferRelativeResize="0"/>
          <p:nvPr/>
        </p:nvPicPr>
        <p:blipFill>
          <a:blip r:embed="rId3">
            <a:alphaModFix/>
          </a:blip>
          <a:stretch>
            <a:fillRect/>
          </a:stretch>
        </p:blipFill>
        <p:spPr>
          <a:xfrm>
            <a:off x="129550" y="4527875"/>
            <a:ext cx="537175" cy="537175"/>
          </a:xfrm>
          <a:prstGeom prst="rect">
            <a:avLst/>
          </a:prstGeom>
          <a:noFill/>
          <a:ln>
            <a:noFill/>
          </a:ln>
        </p:spPr>
      </p:pic>
      <p:pic>
        <p:nvPicPr>
          <p:cNvPr id="221" name="Google Shape;221;p36"/>
          <p:cNvPicPr preferRelativeResize="0"/>
          <p:nvPr/>
        </p:nvPicPr>
        <p:blipFill>
          <a:blip r:embed="rId3">
            <a:alphaModFix/>
          </a:blip>
          <a:stretch>
            <a:fillRect/>
          </a:stretch>
        </p:blipFill>
        <p:spPr>
          <a:xfrm>
            <a:off x="129550" y="60150"/>
            <a:ext cx="537175" cy="537175"/>
          </a:xfrm>
          <a:prstGeom prst="rect">
            <a:avLst/>
          </a:prstGeom>
          <a:noFill/>
          <a:ln>
            <a:noFill/>
          </a:ln>
        </p:spPr>
      </p:pic>
      <p:pic>
        <p:nvPicPr>
          <p:cNvPr id="222" name="Google Shape;222;p36"/>
          <p:cNvPicPr preferRelativeResize="0"/>
          <p:nvPr/>
        </p:nvPicPr>
        <p:blipFill>
          <a:blip r:embed="rId3">
            <a:alphaModFix/>
          </a:blip>
          <a:stretch>
            <a:fillRect/>
          </a:stretch>
        </p:blipFill>
        <p:spPr>
          <a:xfrm>
            <a:off x="8477275" y="4527875"/>
            <a:ext cx="537175" cy="537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p:nvPr/>
        </p:nvSpPr>
        <p:spPr>
          <a:xfrm rot="10800000" flipH="1">
            <a:off x="600075" y="3546925"/>
            <a:ext cx="492900" cy="1071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pic>
        <p:nvPicPr>
          <p:cNvPr id="72" name="Google Shape;72;p15"/>
          <p:cNvPicPr preferRelativeResize="0"/>
          <p:nvPr/>
        </p:nvPicPr>
        <p:blipFill rotWithShape="1">
          <a:blip r:embed="rId3">
            <a:alphaModFix amt="39000"/>
          </a:blip>
          <a:srcRect b="7587"/>
          <a:stretch/>
        </p:blipFill>
        <p:spPr>
          <a:xfrm>
            <a:off x="0" y="59525"/>
            <a:ext cx="9144000" cy="5083975"/>
          </a:xfrm>
          <a:prstGeom prst="rect">
            <a:avLst/>
          </a:prstGeom>
          <a:noFill/>
          <a:ln>
            <a:noFill/>
          </a:ln>
        </p:spPr>
      </p:pic>
      <p:sp>
        <p:nvSpPr>
          <p:cNvPr id="73" name="Google Shape;73;p15"/>
          <p:cNvSpPr txBox="1">
            <a:spLocks noGrp="1"/>
          </p:cNvSpPr>
          <p:nvPr>
            <p:ph type="title"/>
          </p:nvPr>
        </p:nvSpPr>
        <p:spPr>
          <a:xfrm>
            <a:off x="202400" y="226225"/>
            <a:ext cx="8756100" cy="474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i="1"/>
              <a:t>What Shouldn’t Be Missed</a:t>
            </a:r>
            <a:endParaRPr sz="2000" b="1" i="1"/>
          </a:p>
          <a:p>
            <a:pPr marL="0" lvl="0" indent="0" algn="ctr" rtl="0">
              <a:spcBef>
                <a:spcPts val="0"/>
              </a:spcBef>
              <a:spcAft>
                <a:spcPts val="0"/>
              </a:spcAft>
              <a:buNone/>
            </a:pPr>
            <a:endParaRPr sz="2600" i="1"/>
          </a:p>
          <a:p>
            <a:pPr marL="457200" lvl="0" indent="-330200" algn="l" rtl="0">
              <a:spcBef>
                <a:spcPts val="0"/>
              </a:spcBef>
              <a:spcAft>
                <a:spcPts val="0"/>
              </a:spcAft>
              <a:buSzPts val="1600"/>
              <a:buChar char="❖"/>
            </a:pPr>
            <a:r>
              <a:rPr lang="en" sz="1600"/>
              <a:t>No US Federal law specifically offers employment protection based on appearance. However, Title VII, the Americans with Disabilities Act (ADA) and the Age Discrimination in Employment Act (ADEA) are possibilities for use to prosecute discriminating employers, based on the facts of the case</a:t>
            </a:r>
            <a:endParaRPr sz="1600"/>
          </a:p>
          <a:p>
            <a:pPr marL="457200" lvl="0" indent="-330200" algn="l" rtl="0">
              <a:spcBef>
                <a:spcPts val="0"/>
              </a:spcBef>
              <a:spcAft>
                <a:spcPts val="0"/>
              </a:spcAft>
              <a:buSzPts val="1600"/>
              <a:buChar char="❖"/>
            </a:pPr>
            <a:r>
              <a:rPr lang="en" sz="1600"/>
              <a:t>Appearance matters in our society today more than it ever has before</a:t>
            </a:r>
            <a:endParaRPr sz="1600"/>
          </a:p>
          <a:p>
            <a:pPr marL="457200" lvl="0" indent="-330200" algn="l" rtl="0">
              <a:spcBef>
                <a:spcPts val="0"/>
              </a:spcBef>
              <a:spcAft>
                <a:spcPts val="0"/>
              </a:spcAft>
              <a:buSzPts val="1600"/>
              <a:buChar char="❖"/>
            </a:pPr>
            <a:r>
              <a:rPr lang="en" sz="1600"/>
              <a:t>Diversity of appearance is determined by norms and expectations set by the dominant members of society</a:t>
            </a:r>
            <a:endParaRPr sz="1600"/>
          </a:p>
          <a:p>
            <a:pPr marL="457200" lvl="0" indent="-330200" algn="l" rtl="0">
              <a:spcBef>
                <a:spcPts val="0"/>
              </a:spcBef>
              <a:spcAft>
                <a:spcPts val="0"/>
              </a:spcAft>
              <a:buSzPts val="1600"/>
              <a:buChar char="❖"/>
            </a:pPr>
            <a:r>
              <a:rPr lang="en" sz="1600"/>
              <a:t>The rights of employers and the rights of employees</a:t>
            </a:r>
            <a:endParaRPr sz="1600"/>
          </a:p>
          <a:p>
            <a:pPr marL="457200" lvl="0" indent="-330200" algn="l" rtl="0">
              <a:spcBef>
                <a:spcPts val="0"/>
              </a:spcBef>
              <a:spcAft>
                <a:spcPts val="0"/>
              </a:spcAft>
              <a:buSzPts val="1600"/>
              <a:buChar char="❖"/>
            </a:pPr>
            <a:r>
              <a:rPr lang="en" sz="1600"/>
              <a:t>There is a growing number of services to help promote more inclusive work environments such as Paradigm</a:t>
            </a:r>
            <a:endParaRPr sz="1600"/>
          </a:p>
          <a:p>
            <a:pPr marL="0" lvl="0" indent="0" algn="l" rtl="0">
              <a:spcBef>
                <a:spcPts val="0"/>
              </a:spcBef>
              <a:spcAft>
                <a:spcPts val="0"/>
              </a:spcAft>
              <a:buNone/>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6"/>
          <p:cNvPicPr preferRelativeResize="0"/>
          <p:nvPr/>
        </p:nvPicPr>
        <p:blipFill>
          <a:blip r:embed="rId3">
            <a:alphaModFix amt="58000"/>
          </a:blip>
          <a:stretch>
            <a:fillRect/>
          </a:stretch>
        </p:blipFill>
        <p:spPr>
          <a:xfrm>
            <a:off x="0" y="1154900"/>
            <a:ext cx="9144001" cy="3988600"/>
          </a:xfrm>
          <a:prstGeom prst="rect">
            <a:avLst/>
          </a:prstGeom>
          <a:noFill/>
          <a:ln w="9525" cap="flat" cmpd="sng">
            <a:solidFill>
              <a:schemeClr val="lt2"/>
            </a:solidFill>
            <a:prstDash val="solid"/>
            <a:round/>
            <a:headEnd type="none" w="sm" len="sm"/>
            <a:tailEnd type="none" w="sm" len="sm"/>
          </a:ln>
        </p:spPr>
      </p:pic>
      <p:sp>
        <p:nvSpPr>
          <p:cNvPr id="79" name="Google Shape;79;p16"/>
          <p:cNvSpPr txBox="1">
            <a:spLocks noGrp="1"/>
          </p:cNvSpPr>
          <p:nvPr>
            <p:ph type="title"/>
          </p:nvPr>
        </p:nvSpPr>
        <p:spPr>
          <a:xfrm>
            <a:off x="3464700" y="4310050"/>
            <a:ext cx="2119200" cy="72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i="1">
                <a:solidFill>
                  <a:schemeClr val="lt1"/>
                </a:solidFill>
              </a:rPr>
              <a:t>Section I</a:t>
            </a:r>
            <a:endParaRPr sz="3600" b="1" i="1">
              <a:solidFill>
                <a:schemeClr val="lt1"/>
              </a:solidFill>
            </a:endParaRPr>
          </a:p>
        </p:txBody>
      </p:sp>
      <p:sp>
        <p:nvSpPr>
          <p:cNvPr id="80" name="Google Shape;80;p16"/>
          <p:cNvSpPr/>
          <p:nvPr/>
        </p:nvSpPr>
        <p:spPr>
          <a:xfrm>
            <a:off x="0" y="0"/>
            <a:ext cx="9144000" cy="1654800"/>
          </a:xfrm>
          <a:prstGeom prst="wave">
            <a:avLst>
              <a:gd name="adj1" fmla="val 12500"/>
              <a:gd name="adj2" fmla="val 0"/>
            </a:avLst>
          </a:prstGeom>
          <a:gradFill>
            <a:gsLst>
              <a:gs pos="0">
                <a:srgbClr val="00AB97"/>
              </a:gs>
              <a:gs pos="100000">
                <a:srgbClr val="022622"/>
              </a:gs>
            </a:gsLst>
            <a:lin ang="5400012" scaled="0"/>
          </a:gradFill>
          <a:ln w="9525" cap="flat" cmpd="sng">
            <a:solidFill>
              <a:schemeClr val="dk2"/>
            </a:solidFill>
            <a:prstDash val="solid"/>
            <a:round/>
            <a:headEnd type="none" w="sm" len="sm"/>
            <a:tailEnd type="none" w="sm" len="sm"/>
          </a:ln>
          <a:effectLst>
            <a:outerShdw blurRad="57150" dist="19050" dir="540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400" b="1" i="1">
                <a:solidFill>
                  <a:schemeClr val="lt1"/>
                </a:solidFill>
                <a:latin typeface="Old Standard TT"/>
                <a:ea typeface="Old Standard TT"/>
                <a:cs typeface="Old Standard TT"/>
                <a:sym typeface="Old Standard TT"/>
              </a:rPr>
              <a:t>SOCIAL INJUSTICE ISSUES</a:t>
            </a:r>
            <a:endParaRPr sz="3400" b="1" i="1">
              <a:solidFill>
                <a:schemeClr val="lt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84"/>
        <p:cNvGrpSpPr/>
        <p:nvPr/>
      </p:nvGrpSpPr>
      <p:grpSpPr>
        <a:xfrm>
          <a:off x="0" y="0"/>
          <a:ext cx="0" cy="0"/>
          <a:chOff x="0" y="0"/>
          <a:chExt cx="0" cy="0"/>
        </a:xfrm>
      </p:grpSpPr>
      <p:sp>
        <p:nvSpPr>
          <p:cNvPr id="85" name="Google Shape;85;p17"/>
          <p:cNvSpPr/>
          <p:nvPr/>
        </p:nvSpPr>
        <p:spPr>
          <a:xfrm>
            <a:off x="75000" y="42775"/>
            <a:ext cx="6405300" cy="4181100"/>
          </a:xfrm>
          <a:prstGeom prst="wedgeEllipseCallout">
            <a:avLst>
              <a:gd name="adj1" fmla="val -44397"/>
              <a:gd name="adj2" fmla="val 66628"/>
            </a:avLst>
          </a:prstGeom>
          <a:gradFill>
            <a:gsLst>
              <a:gs pos="0">
                <a:srgbClr val="00AB97"/>
              </a:gs>
              <a:gs pos="100000">
                <a:srgbClr val="022622"/>
              </a:gs>
            </a:gsLst>
            <a:lin ang="5400012" scaled="0"/>
          </a:gra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txBox="1">
            <a:spLocks noGrp="1"/>
          </p:cNvSpPr>
          <p:nvPr>
            <p:ph type="title"/>
          </p:nvPr>
        </p:nvSpPr>
        <p:spPr>
          <a:xfrm>
            <a:off x="1867500" y="155300"/>
            <a:ext cx="27099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i="1">
                <a:solidFill>
                  <a:schemeClr val="lt1"/>
                </a:solidFill>
              </a:rPr>
              <a:t>Societal Stereotypes</a:t>
            </a:r>
            <a:endParaRPr sz="2200" b="1" i="1">
              <a:solidFill>
                <a:schemeClr val="lt1"/>
              </a:solidFill>
            </a:endParaRPr>
          </a:p>
          <a:p>
            <a:pPr marL="0" lvl="0" indent="0" algn="ctr" rtl="0">
              <a:spcBef>
                <a:spcPts val="0"/>
              </a:spcBef>
              <a:spcAft>
                <a:spcPts val="0"/>
              </a:spcAft>
              <a:buNone/>
            </a:pPr>
            <a:r>
              <a:rPr lang="en" sz="2000" b="1" i="1">
                <a:solidFill>
                  <a:schemeClr val="lt1"/>
                </a:solidFill>
              </a:rPr>
              <a:t> </a:t>
            </a:r>
            <a:endParaRPr sz="2000" b="1" i="1">
              <a:solidFill>
                <a:schemeClr val="lt1"/>
              </a:solidFill>
            </a:endParaRPr>
          </a:p>
          <a:p>
            <a:pPr marL="0" lvl="0" indent="0" algn="l" rtl="0">
              <a:spcBef>
                <a:spcPts val="0"/>
              </a:spcBef>
              <a:spcAft>
                <a:spcPts val="0"/>
              </a:spcAft>
              <a:buNone/>
            </a:pPr>
            <a:endParaRPr sz="1800">
              <a:solidFill>
                <a:schemeClr val="lt1"/>
              </a:solidFill>
            </a:endParaRPr>
          </a:p>
          <a:p>
            <a:pPr marL="457200" lvl="0" indent="0" algn="l" rtl="0">
              <a:spcBef>
                <a:spcPts val="0"/>
              </a:spcBef>
              <a:spcAft>
                <a:spcPts val="0"/>
              </a:spcAft>
              <a:buNone/>
            </a:pPr>
            <a:endParaRPr>
              <a:solidFill>
                <a:schemeClr val="lt1"/>
              </a:solidFill>
            </a:endParaRPr>
          </a:p>
        </p:txBody>
      </p:sp>
      <p:pic>
        <p:nvPicPr>
          <p:cNvPr id="87" name="Google Shape;87;p17"/>
          <p:cNvPicPr preferRelativeResize="0"/>
          <p:nvPr/>
        </p:nvPicPr>
        <p:blipFill>
          <a:blip r:embed="rId3">
            <a:alphaModFix/>
          </a:blip>
          <a:stretch>
            <a:fillRect/>
          </a:stretch>
        </p:blipFill>
        <p:spPr>
          <a:xfrm>
            <a:off x="6810375" y="3588550"/>
            <a:ext cx="2131225" cy="1495425"/>
          </a:xfrm>
          <a:prstGeom prst="rect">
            <a:avLst/>
          </a:prstGeom>
          <a:noFill/>
          <a:ln>
            <a:noFill/>
          </a:ln>
        </p:spPr>
      </p:pic>
      <p:pic>
        <p:nvPicPr>
          <p:cNvPr id="88" name="Google Shape;88;p17"/>
          <p:cNvPicPr preferRelativeResize="0"/>
          <p:nvPr/>
        </p:nvPicPr>
        <p:blipFill rotWithShape="1">
          <a:blip r:embed="rId4">
            <a:alphaModFix/>
          </a:blip>
          <a:srcRect b="11300"/>
          <a:stretch/>
        </p:blipFill>
        <p:spPr>
          <a:xfrm>
            <a:off x="6522950" y="0"/>
            <a:ext cx="2621050" cy="1916900"/>
          </a:xfrm>
          <a:prstGeom prst="rect">
            <a:avLst/>
          </a:prstGeom>
          <a:noFill/>
          <a:ln>
            <a:noFill/>
          </a:ln>
        </p:spPr>
      </p:pic>
      <p:pic>
        <p:nvPicPr>
          <p:cNvPr id="89" name="Google Shape;89;p17"/>
          <p:cNvPicPr preferRelativeResize="0"/>
          <p:nvPr/>
        </p:nvPicPr>
        <p:blipFill>
          <a:blip r:embed="rId5">
            <a:alphaModFix/>
          </a:blip>
          <a:stretch>
            <a:fillRect/>
          </a:stretch>
        </p:blipFill>
        <p:spPr>
          <a:xfrm>
            <a:off x="6738950" y="1988350"/>
            <a:ext cx="2289525" cy="1528750"/>
          </a:xfrm>
          <a:prstGeom prst="rect">
            <a:avLst/>
          </a:prstGeom>
          <a:noFill/>
          <a:ln>
            <a:noFill/>
          </a:ln>
        </p:spPr>
      </p:pic>
      <p:sp>
        <p:nvSpPr>
          <p:cNvPr id="90" name="Google Shape;90;p17"/>
          <p:cNvSpPr txBox="1"/>
          <p:nvPr/>
        </p:nvSpPr>
        <p:spPr>
          <a:xfrm>
            <a:off x="529500" y="710125"/>
            <a:ext cx="5496300" cy="3077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Old Standard TT"/>
              <a:buChar char="●"/>
            </a:pPr>
            <a:r>
              <a:rPr lang="en" sz="1600">
                <a:solidFill>
                  <a:schemeClr val="lt1"/>
                </a:solidFill>
                <a:latin typeface="Old Standard TT"/>
                <a:ea typeface="Old Standard TT"/>
                <a:cs typeface="Old Standard TT"/>
                <a:sym typeface="Old Standard TT"/>
              </a:rPr>
              <a:t>The Looks Policy in collaboration with “Beauty is good” </a:t>
            </a:r>
            <a:endParaRPr sz="1600">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a:solidFill>
                  <a:schemeClr val="lt1"/>
                </a:solidFill>
                <a:latin typeface="Old Standard TT"/>
                <a:ea typeface="Old Standard TT"/>
                <a:cs typeface="Old Standard TT"/>
                <a:sym typeface="Old Standard TT"/>
              </a:rPr>
              <a:t>Obese people are obese because they eat too much, lack exercise, and are less productive workers</a:t>
            </a:r>
            <a:endParaRPr sz="1600">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a:solidFill>
                  <a:schemeClr val="lt1"/>
                </a:solidFill>
                <a:latin typeface="Old Standard TT"/>
                <a:ea typeface="Old Standard TT"/>
                <a:cs typeface="Old Standard TT"/>
                <a:sym typeface="Old Standard TT"/>
              </a:rPr>
              <a:t>Short men are more aggressive than taller men</a:t>
            </a:r>
            <a:endParaRPr sz="1600">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a:solidFill>
                  <a:schemeClr val="lt1"/>
                </a:solidFill>
                <a:latin typeface="Old Standard TT"/>
                <a:ea typeface="Old Standard TT"/>
                <a:cs typeface="Old Standard TT"/>
                <a:sym typeface="Old Standard TT"/>
              </a:rPr>
              <a:t>Males are typically perceived as more attractive when they have more stereotypically “masculine” characteristics </a:t>
            </a:r>
            <a:endParaRPr sz="1600">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a:solidFill>
                  <a:schemeClr val="lt1"/>
                </a:solidFill>
                <a:latin typeface="Old Standard TT"/>
                <a:ea typeface="Old Standard TT"/>
                <a:cs typeface="Old Standard TT"/>
                <a:sym typeface="Old Standard TT"/>
              </a:rPr>
              <a:t>People with disability are unintelligent and needy  </a:t>
            </a:r>
            <a:endParaRPr sz="1600">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endParaRPr sz="1600">
              <a:solidFill>
                <a:schemeClr val="lt1"/>
              </a:solidFill>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488150" y="0"/>
            <a:ext cx="8191500" cy="507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i="1"/>
              <a:t>Exclusion, Discrimination, and Inequalities</a:t>
            </a:r>
            <a:endParaRPr sz="2000" b="1" i="1"/>
          </a:p>
          <a:p>
            <a:pPr marL="0" lvl="0" indent="0" algn="ctr" rtl="0">
              <a:spcBef>
                <a:spcPts val="0"/>
              </a:spcBef>
              <a:spcAft>
                <a:spcPts val="0"/>
              </a:spcAft>
              <a:buNone/>
            </a:pPr>
            <a:endParaRPr sz="2000" b="1" i="1"/>
          </a:p>
          <a:p>
            <a:pPr marL="457200" lvl="0" indent="-330200" algn="l" rtl="0">
              <a:spcBef>
                <a:spcPts val="0"/>
              </a:spcBef>
              <a:spcAft>
                <a:spcPts val="0"/>
              </a:spcAft>
              <a:buSzPts val="1600"/>
              <a:buChar char="❖"/>
            </a:pPr>
            <a:r>
              <a:rPr lang="en" sz="1600" b="1"/>
              <a:t>More than 1 in 4 employees have experienced discrimination because of their looks. Most often it happens to be women</a:t>
            </a:r>
            <a:endParaRPr sz="1600" b="1"/>
          </a:p>
          <a:p>
            <a:pPr marL="457200" lvl="0" indent="0" algn="l" rtl="0">
              <a:spcBef>
                <a:spcPts val="0"/>
              </a:spcBef>
              <a:spcAft>
                <a:spcPts val="0"/>
              </a:spcAft>
              <a:buNone/>
            </a:pPr>
            <a:endParaRPr sz="1600" b="1"/>
          </a:p>
          <a:p>
            <a:pPr marL="457200" lvl="0" indent="-317500" algn="l" rtl="0">
              <a:spcBef>
                <a:spcPts val="0"/>
              </a:spcBef>
              <a:spcAft>
                <a:spcPts val="0"/>
              </a:spcAft>
              <a:buSzPts val="1400"/>
              <a:buChar char="❖"/>
            </a:pPr>
            <a:r>
              <a:rPr lang="en" sz="1400" b="1"/>
              <a:t> More than one-third of U.S. workers report experiencing or witnessing religious biases at work</a:t>
            </a:r>
            <a:endParaRPr sz="1400" b="1"/>
          </a:p>
          <a:p>
            <a:pPr marL="457200" lvl="0" indent="0" algn="l" rtl="0">
              <a:spcBef>
                <a:spcPts val="0"/>
              </a:spcBef>
              <a:spcAft>
                <a:spcPts val="0"/>
              </a:spcAft>
              <a:buNone/>
            </a:pPr>
            <a:endParaRPr sz="1400" b="1"/>
          </a:p>
          <a:p>
            <a:pPr marL="457200" lvl="0" indent="-317500" algn="l" rtl="0">
              <a:spcBef>
                <a:spcPts val="0"/>
              </a:spcBef>
              <a:spcAft>
                <a:spcPts val="0"/>
              </a:spcAft>
              <a:buSzPts val="1400"/>
              <a:buChar char="❖"/>
            </a:pPr>
            <a:r>
              <a:rPr lang="en" sz="1400" b="1"/>
              <a:t>Hiring decisions are often times based on looks. </a:t>
            </a:r>
            <a:endParaRPr sz="1400" b="1"/>
          </a:p>
          <a:p>
            <a:pPr marL="457200" lvl="0" indent="0" algn="l" rtl="0">
              <a:spcBef>
                <a:spcPts val="0"/>
              </a:spcBef>
              <a:spcAft>
                <a:spcPts val="0"/>
              </a:spcAft>
              <a:buNone/>
            </a:pPr>
            <a:endParaRPr sz="1400" b="1"/>
          </a:p>
          <a:p>
            <a:pPr marL="457200" lvl="0" indent="-317500" algn="l" rtl="0">
              <a:spcBef>
                <a:spcPts val="0"/>
              </a:spcBef>
              <a:spcAft>
                <a:spcPts val="0"/>
              </a:spcAft>
              <a:buSzPts val="1400"/>
              <a:buChar char="❖"/>
            </a:pPr>
            <a:r>
              <a:rPr lang="en" sz="1400" b="1"/>
              <a:t>Employers use the “halo effect” to make judgement calls</a:t>
            </a:r>
            <a:endParaRPr sz="1400" b="1"/>
          </a:p>
          <a:p>
            <a:pPr marL="457200" lvl="0" indent="0" algn="l" rtl="0">
              <a:spcBef>
                <a:spcPts val="0"/>
              </a:spcBef>
              <a:spcAft>
                <a:spcPts val="0"/>
              </a:spcAft>
              <a:buNone/>
            </a:pPr>
            <a:endParaRPr sz="1400" b="1"/>
          </a:p>
          <a:p>
            <a:pPr marL="457200" lvl="0" indent="-317500" algn="l" rtl="0">
              <a:spcBef>
                <a:spcPts val="0"/>
              </a:spcBef>
              <a:spcAft>
                <a:spcPts val="0"/>
              </a:spcAft>
              <a:buSzPts val="1400"/>
              <a:buChar char="❖"/>
            </a:pPr>
            <a:r>
              <a:rPr lang="en" sz="1400" b="1"/>
              <a:t>Appearance based discrimination is usually a spill-off effect from one of the other forms of discriminatory elements such as; race, age, sex, religion ect.</a:t>
            </a:r>
            <a:endParaRPr sz="1400" b="1"/>
          </a:p>
          <a:p>
            <a:pPr marL="457200" lvl="0" indent="0" algn="l" rtl="0">
              <a:spcBef>
                <a:spcPts val="0"/>
              </a:spcBef>
              <a:spcAft>
                <a:spcPts val="0"/>
              </a:spcAft>
              <a:buNone/>
            </a:pPr>
            <a:endParaRPr sz="1400" b="1"/>
          </a:p>
          <a:p>
            <a:pPr marL="457200" lvl="0" indent="-317500" algn="l" rtl="0">
              <a:spcBef>
                <a:spcPts val="0"/>
              </a:spcBef>
              <a:spcAft>
                <a:spcPts val="0"/>
              </a:spcAft>
              <a:buSzPts val="1400"/>
              <a:buChar char="❖"/>
            </a:pPr>
            <a:r>
              <a:rPr lang="en" sz="1400" b="1"/>
              <a:t>Gender pay gaps </a:t>
            </a:r>
            <a:endParaRPr sz="1400" b="1"/>
          </a:p>
          <a:p>
            <a:pPr marL="914400" lvl="1" indent="-304800" algn="l" rtl="0">
              <a:spcBef>
                <a:spcPts val="0"/>
              </a:spcBef>
              <a:spcAft>
                <a:spcPts val="0"/>
              </a:spcAft>
              <a:buClr>
                <a:schemeClr val="lt1"/>
              </a:buClr>
              <a:buSzPts val="1200"/>
              <a:buChar char="➢"/>
            </a:pPr>
            <a:r>
              <a:rPr lang="en" sz="1200">
                <a:solidFill>
                  <a:schemeClr val="lt1"/>
                </a:solidFill>
              </a:rPr>
              <a:t>in 2019 a </a:t>
            </a:r>
            <a:r>
              <a:rPr lang="en" sz="1200" b="1">
                <a:solidFill>
                  <a:schemeClr val="lt1"/>
                </a:solidFill>
              </a:rPr>
              <a:t>woman</a:t>
            </a:r>
            <a:r>
              <a:rPr lang="en" sz="1200">
                <a:solidFill>
                  <a:schemeClr val="lt1"/>
                </a:solidFill>
              </a:rPr>
              <a:t> working a full-time, year-round job earned about 79% as much as her </a:t>
            </a:r>
            <a:r>
              <a:rPr lang="en" sz="1200" b="1">
                <a:solidFill>
                  <a:schemeClr val="lt1"/>
                </a:solidFill>
              </a:rPr>
              <a:t>male</a:t>
            </a:r>
            <a:r>
              <a:rPr lang="en" sz="1200">
                <a:solidFill>
                  <a:schemeClr val="lt1"/>
                </a:solidFill>
              </a:rPr>
              <a:t> counterpart earns or .79 cents to the dollar</a:t>
            </a:r>
            <a:endParaRPr sz="1200">
              <a:solidFill>
                <a:schemeClr val="lt1"/>
              </a:solidFill>
            </a:endParaRPr>
          </a:p>
          <a:p>
            <a:pPr marL="914400" lvl="1" indent="-304800" algn="l" rtl="0">
              <a:spcBef>
                <a:spcPts val="0"/>
              </a:spcBef>
              <a:spcAft>
                <a:spcPts val="0"/>
              </a:spcAft>
              <a:buClr>
                <a:schemeClr val="lt1"/>
              </a:buClr>
              <a:buSzPts val="1200"/>
              <a:buChar char="➢"/>
            </a:pPr>
            <a:r>
              <a:rPr lang="en" sz="1200">
                <a:solidFill>
                  <a:schemeClr val="lt1"/>
                </a:solidFill>
              </a:rPr>
              <a:t>in 2020, there has been a reported increase to about 81% as much as her </a:t>
            </a:r>
            <a:r>
              <a:rPr lang="en" sz="1200" b="1">
                <a:solidFill>
                  <a:schemeClr val="lt1"/>
                </a:solidFill>
              </a:rPr>
              <a:t>male</a:t>
            </a:r>
            <a:r>
              <a:rPr lang="en" sz="1200">
                <a:solidFill>
                  <a:schemeClr val="lt1"/>
                </a:solidFill>
              </a:rPr>
              <a:t> counterpart earns or .81 cents to the dollar</a:t>
            </a:r>
            <a:endParaRPr sz="1200">
              <a:solidFill>
                <a:schemeClr val="lt1"/>
              </a:solidFill>
            </a:endParaRPr>
          </a:p>
          <a:p>
            <a:pPr marL="914400" lvl="0" indent="0" algn="l" rtl="0">
              <a:spcBef>
                <a:spcPts val="0"/>
              </a:spcBef>
              <a:spcAft>
                <a:spcPts val="0"/>
              </a:spcAft>
              <a:buNone/>
            </a:pPr>
            <a:endParaRPr sz="1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488150" y="0"/>
            <a:ext cx="8191500" cy="507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i="1"/>
              <a:t>Example: </a:t>
            </a:r>
            <a:r>
              <a:rPr lang="en" sz="2000" b="1" i="1">
                <a:solidFill>
                  <a:schemeClr val="lt1"/>
                </a:solidFill>
                <a:latin typeface="Times New Roman"/>
                <a:ea typeface="Times New Roman"/>
                <a:cs typeface="Times New Roman"/>
                <a:sym typeface="Times New Roman"/>
              </a:rPr>
              <a:t>Lewis v. Heartland Inns of America</a:t>
            </a:r>
            <a:endParaRPr sz="2000" b="1" i="1">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endParaRPr sz="2000" b="1" i="1"/>
          </a:p>
          <a:p>
            <a:pPr marL="457200" lvl="0" indent="-330200" algn="l" rtl="0">
              <a:spcBef>
                <a:spcPts val="0"/>
              </a:spcBef>
              <a:spcAft>
                <a:spcPts val="0"/>
              </a:spcAft>
              <a:buSzPts val="1600"/>
              <a:buChar char="❖"/>
            </a:pPr>
            <a:r>
              <a:rPr lang="en" sz="1600" b="1"/>
              <a:t>Lewis worked at Heartland Inn as a night Auditor </a:t>
            </a:r>
            <a:endParaRPr sz="1600" b="1"/>
          </a:p>
          <a:p>
            <a:pPr marL="457200" lvl="0" indent="-330200" algn="l" rtl="0">
              <a:spcBef>
                <a:spcPts val="0"/>
              </a:spcBef>
              <a:spcAft>
                <a:spcPts val="0"/>
              </a:spcAft>
              <a:buSzPts val="1600"/>
              <a:buChar char="❖"/>
            </a:pPr>
            <a:r>
              <a:rPr lang="en" sz="1600" b="1"/>
              <a:t> Started as a part-time worker and was offered a full-time position, approved by the Director of Operations based on recommendation from Lewis’ Manager on the basis of good performance (no interviews)</a:t>
            </a:r>
            <a:endParaRPr sz="1600" b="1"/>
          </a:p>
          <a:p>
            <a:pPr marL="457200" lvl="0" indent="-330200" algn="l" rtl="0">
              <a:spcBef>
                <a:spcPts val="0"/>
              </a:spcBef>
              <a:spcAft>
                <a:spcPts val="0"/>
              </a:spcAft>
              <a:buSzPts val="1600"/>
              <a:buChar char="❖"/>
            </a:pPr>
            <a:r>
              <a:rPr lang="en" sz="1600" b="1"/>
              <a:t>Lewis wore short hair and loose fitting clothing</a:t>
            </a:r>
            <a:endParaRPr sz="1600" b="1"/>
          </a:p>
          <a:p>
            <a:pPr marL="457200" lvl="0" indent="-330200" algn="l" rtl="0">
              <a:spcBef>
                <a:spcPts val="0"/>
              </a:spcBef>
              <a:spcAft>
                <a:spcPts val="0"/>
              </a:spcAft>
              <a:buSzPts val="1600"/>
              <a:buChar char="❖"/>
            </a:pPr>
            <a:r>
              <a:rPr lang="en" sz="1600" b="1"/>
              <a:t>Lewis was subsequently fired by the Director of Operations </a:t>
            </a:r>
            <a:endParaRPr sz="1600" b="1"/>
          </a:p>
          <a:p>
            <a:pPr marL="457200" lvl="0" indent="-330200" algn="l" rtl="0">
              <a:spcBef>
                <a:spcPts val="0"/>
              </a:spcBef>
              <a:spcAft>
                <a:spcPts val="0"/>
              </a:spcAft>
              <a:buSzPts val="1600"/>
              <a:buChar char="❖"/>
            </a:pPr>
            <a:r>
              <a:rPr lang="en" sz="1600" b="1"/>
              <a:t>Lewis sued for violation of Title VII, sex discrimination </a:t>
            </a:r>
            <a:endParaRPr sz="1600" b="1"/>
          </a:p>
          <a:p>
            <a:pPr marL="914400" lvl="1" indent="-330200" algn="l" rtl="0">
              <a:spcBef>
                <a:spcPts val="0"/>
              </a:spcBef>
              <a:spcAft>
                <a:spcPts val="0"/>
              </a:spcAft>
              <a:buSzPts val="1600"/>
              <a:buChar char="➢"/>
            </a:pPr>
            <a:r>
              <a:rPr lang="en" sz="1600" b="1"/>
              <a:t>Heartland countersued for “thwarting” the interview procedure and exhibiting “hostility” to Heartland's policies </a:t>
            </a:r>
            <a:endParaRPr sz="1600" b="1"/>
          </a:p>
          <a:p>
            <a:pPr marL="914400" lvl="1" indent="-330200" algn="l" rtl="0">
              <a:spcBef>
                <a:spcPts val="0"/>
              </a:spcBef>
              <a:spcAft>
                <a:spcPts val="0"/>
              </a:spcAft>
              <a:buSzPts val="1600"/>
              <a:buChar char="➢"/>
            </a:pPr>
            <a:r>
              <a:rPr lang="en" sz="1600" b="1"/>
              <a:t>The trial judge dismissed the case. </a:t>
            </a:r>
            <a:endParaRPr sz="1600" b="1"/>
          </a:p>
          <a:p>
            <a:pPr marL="914400" lvl="1" indent="-330200" algn="l" rtl="0">
              <a:spcBef>
                <a:spcPts val="0"/>
              </a:spcBef>
              <a:spcAft>
                <a:spcPts val="0"/>
              </a:spcAft>
              <a:buSzPts val="1600"/>
              <a:buChar char="➢"/>
            </a:pPr>
            <a:r>
              <a:rPr lang="en" sz="1600" b="1"/>
              <a:t>Lewis appealed. </a:t>
            </a:r>
            <a:endParaRPr sz="1600" b="1"/>
          </a:p>
          <a:p>
            <a:pPr marL="457200" lvl="0" indent="-317500" algn="l" rtl="0">
              <a:spcBef>
                <a:spcPts val="0"/>
              </a:spcBef>
              <a:spcAft>
                <a:spcPts val="0"/>
              </a:spcAft>
              <a:buSzPts val="1400"/>
              <a:buChar char="❖"/>
            </a:pPr>
            <a:r>
              <a:rPr lang="en" sz="1600" b="1"/>
              <a:t>In January 2010, a three judge panel ruled in Lewis' favo</a:t>
            </a:r>
            <a:r>
              <a:rPr lang="en" sz="1400" b="1"/>
              <a:t>r</a:t>
            </a:r>
            <a:endParaRPr sz="14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p:nvPr/>
        </p:nvSpPr>
        <p:spPr>
          <a:xfrm>
            <a:off x="634500" y="3572600"/>
            <a:ext cx="409800" cy="62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pic>
        <p:nvPicPr>
          <p:cNvPr id="106" name="Google Shape;106;p20"/>
          <p:cNvPicPr preferRelativeResize="0"/>
          <p:nvPr/>
        </p:nvPicPr>
        <p:blipFill>
          <a:blip r:embed="rId3">
            <a:alphaModFix amt="47000"/>
          </a:blip>
          <a:stretch>
            <a:fillRect/>
          </a:stretch>
        </p:blipFill>
        <p:spPr>
          <a:xfrm>
            <a:off x="-1" y="0"/>
            <a:ext cx="9144000" cy="5143501"/>
          </a:xfrm>
          <a:prstGeom prst="rect">
            <a:avLst/>
          </a:prstGeom>
          <a:noFill/>
          <a:ln>
            <a:noFill/>
          </a:ln>
          <a:effectLst>
            <a:outerShdw blurRad="57150" dist="19050" dir="5400000" algn="bl" rotWithShape="0">
              <a:srgbClr val="000000">
                <a:alpha val="50000"/>
              </a:srgbClr>
            </a:outerShdw>
          </a:effectLst>
        </p:spPr>
      </p:pic>
      <p:sp>
        <p:nvSpPr>
          <p:cNvPr id="107" name="Google Shape;107;p20"/>
          <p:cNvSpPr txBox="1">
            <a:spLocks noGrp="1"/>
          </p:cNvSpPr>
          <p:nvPr>
            <p:ph type="title"/>
          </p:nvPr>
        </p:nvSpPr>
        <p:spPr>
          <a:xfrm>
            <a:off x="512700" y="1095600"/>
            <a:ext cx="8118600" cy="23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i="1"/>
              <a:t>Section II</a:t>
            </a:r>
            <a:endParaRPr sz="3000" b="1" i="1"/>
          </a:p>
          <a:p>
            <a:pPr marL="0" lvl="0" indent="0" algn="ctr" rtl="0">
              <a:spcBef>
                <a:spcPts val="0"/>
              </a:spcBef>
              <a:spcAft>
                <a:spcPts val="0"/>
              </a:spcAft>
              <a:buClr>
                <a:schemeClr val="dk1"/>
              </a:buClr>
              <a:buSzPts val="1100"/>
              <a:buFont typeface="Arial"/>
              <a:buNone/>
            </a:pPr>
            <a:r>
              <a:rPr lang="en" sz="3000" b="1" i="1"/>
              <a:t>Legal Protections and Allies</a:t>
            </a:r>
            <a:endParaRPr sz="2400" b="1" i="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2554625" y="0"/>
            <a:ext cx="4133100" cy="522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000" b="1" i="1">
                <a:solidFill>
                  <a:schemeClr val="lt1"/>
                </a:solidFill>
              </a:rPr>
              <a:t>Laws &amp; Accepted Policies</a:t>
            </a:r>
            <a:endParaRPr sz="2000" b="1" i="1">
              <a:solidFill>
                <a:schemeClr val="lt1"/>
              </a:solidFill>
            </a:endParaRPr>
          </a:p>
          <a:p>
            <a:pPr marL="0" lvl="0" indent="0" algn="ctr" rtl="0">
              <a:spcBef>
                <a:spcPts val="1600"/>
              </a:spcBef>
              <a:spcAft>
                <a:spcPts val="0"/>
              </a:spcAft>
              <a:buNone/>
            </a:pPr>
            <a:endParaRPr sz="1400" b="1"/>
          </a:p>
        </p:txBody>
      </p:sp>
      <p:sp>
        <p:nvSpPr>
          <p:cNvPr id="113" name="Google Shape;113;p21"/>
          <p:cNvSpPr txBox="1"/>
          <p:nvPr/>
        </p:nvSpPr>
        <p:spPr>
          <a:xfrm>
            <a:off x="579075" y="647975"/>
            <a:ext cx="8254500" cy="4234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Old Standard TT"/>
              <a:buChar char="●"/>
            </a:pPr>
            <a:r>
              <a:rPr lang="en" sz="1600" b="1">
                <a:solidFill>
                  <a:schemeClr val="lt1"/>
                </a:solidFill>
                <a:latin typeface="Old Standard TT"/>
                <a:ea typeface="Old Standard TT"/>
                <a:cs typeface="Old Standard TT"/>
                <a:sym typeface="Old Standard TT"/>
              </a:rPr>
              <a:t>Title Vll of the Civil Rights Act offers some protections and prohibits discrimination by employers, labor organizations, and employment agencies on the basis of race, color, sex, religion, and national origin. </a:t>
            </a:r>
            <a:endParaRPr sz="1600" b="1">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endParaRPr sz="1600" b="1">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b="1">
                <a:solidFill>
                  <a:schemeClr val="lt1"/>
                </a:solidFill>
                <a:latin typeface="Old Standard TT"/>
                <a:ea typeface="Old Standard TT"/>
                <a:cs typeface="Old Standard TT"/>
                <a:sym typeface="Old Standard TT"/>
              </a:rPr>
              <a:t>Equal Pay Act of 1963, which protects men and women from sex-based wage discrimination</a:t>
            </a:r>
            <a:endParaRPr sz="1600" b="1">
              <a:solidFill>
                <a:schemeClr val="lt1"/>
              </a:solidFill>
              <a:latin typeface="Old Standard TT"/>
              <a:ea typeface="Old Standard TT"/>
              <a:cs typeface="Old Standard TT"/>
              <a:sym typeface="Old Standard TT"/>
            </a:endParaRPr>
          </a:p>
          <a:p>
            <a:pPr marL="457200" lvl="0" indent="0" algn="l" rtl="0">
              <a:spcBef>
                <a:spcPts val="0"/>
              </a:spcBef>
              <a:spcAft>
                <a:spcPts val="0"/>
              </a:spcAft>
              <a:buNone/>
            </a:pPr>
            <a:endParaRPr sz="1600" b="1">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b="1">
                <a:solidFill>
                  <a:schemeClr val="lt1"/>
                </a:solidFill>
                <a:latin typeface="Old Standard TT"/>
                <a:ea typeface="Old Standard TT"/>
                <a:cs typeface="Old Standard TT"/>
                <a:sym typeface="Old Standard TT"/>
              </a:rPr>
              <a:t>Title I and Title V of Americans with disabilities act of 1990, which protects employees  from being discriminated on the basis of disabilities. This also affects state and local governments as well.</a:t>
            </a:r>
            <a:endParaRPr sz="1600" b="1">
              <a:solidFill>
                <a:schemeClr val="lt1"/>
              </a:solidFill>
              <a:latin typeface="Old Standard TT"/>
              <a:ea typeface="Old Standard TT"/>
              <a:cs typeface="Old Standard TT"/>
              <a:sym typeface="Old Standard TT"/>
            </a:endParaRPr>
          </a:p>
          <a:p>
            <a:pPr marL="457200" lvl="0" indent="0" algn="l" rtl="0">
              <a:spcBef>
                <a:spcPts val="0"/>
              </a:spcBef>
              <a:spcAft>
                <a:spcPts val="0"/>
              </a:spcAft>
              <a:buNone/>
            </a:pPr>
            <a:endParaRPr sz="1600" b="1">
              <a:solidFill>
                <a:schemeClr val="lt1"/>
              </a:solidFill>
              <a:latin typeface="Old Standard TT"/>
              <a:ea typeface="Old Standard TT"/>
              <a:cs typeface="Old Standard TT"/>
              <a:sym typeface="Old Standard TT"/>
            </a:endParaRPr>
          </a:p>
          <a:p>
            <a:pPr marL="457200" lvl="0" indent="-330200" algn="l" rtl="0">
              <a:spcBef>
                <a:spcPts val="0"/>
              </a:spcBef>
              <a:spcAft>
                <a:spcPts val="0"/>
              </a:spcAft>
              <a:buClr>
                <a:schemeClr val="lt1"/>
              </a:buClr>
              <a:buSzPts val="1600"/>
              <a:buFont typeface="Old Standard TT"/>
              <a:buChar char="●"/>
            </a:pPr>
            <a:r>
              <a:rPr lang="en" sz="1600" b="1">
                <a:solidFill>
                  <a:schemeClr val="lt1"/>
                </a:solidFill>
                <a:latin typeface="Old Standard TT"/>
                <a:ea typeface="Old Standard TT"/>
                <a:cs typeface="Old Standard TT"/>
                <a:sym typeface="Old Standard TT"/>
              </a:rPr>
              <a:t>The Civil Rights Act of 1991.</a:t>
            </a:r>
            <a:endParaRPr sz="1600" b="1">
              <a:solidFill>
                <a:schemeClr val="lt1"/>
              </a:solidFill>
              <a:latin typeface="Old Standard TT"/>
              <a:ea typeface="Old Standard TT"/>
              <a:cs typeface="Old Standard TT"/>
              <a:sym typeface="Old Standard TT"/>
            </a:endParaRPr>
          </a:p>
          <a:p>
            <a:pPr marL="914400" lvl="1" indent="-330200" algn="l" rtl="0">
              <a:spcBef>
                <a:spcPts val="0"/>
              </a:spcBef>
              <a:spcAft>
                <a:spcPts val="0"/>
              </a:spcAft>
              <a:buClr>
                <a:schemeClr val="lt1"/>
              </a:buClr>
              <a:buSzPts val="1600"/>
              <a:buFont typeface="Old Standard TT"/>
              <a:buChar char="○"/>
            </a:pPr>
            <a:r>
              <a:rPr lang="en" sz="1600" b="1">
                <a:solidFill>
                  <a:schemeClr val="lt1"/>
                </a:solidFill>
                <a:latin typeface="Old Standard TT"/>
                <a:ea typeface="Old Standard TT"/>
                <a:cs typeface="Old Standard TT"/>
                <a:sym typeface="Old Standard TT"/>
              </a:rPr>
              <a:t>Provides financial back pay to victims of discrimination</a:t>
            </a:r>
            <a:endParaRPr sz="1600" b="1">
              <a:solidFill>
                <a:schemeClr val="lt1"/>
              </a:solidFill>
              <a:latin typeface="Old Standard TT"/>
              <a:ea typeface="Old Standard TT"/>
              <a:cs typeface="Old Standard TT"/>
              <a:sym typeface="Old Standard TT"/>
            </a:endParaRPr>
          </a:p>
          <a:p>
            <a:pPr marL="457200" lvl="0" indent="0" algn="l" rtl="0">
              <a:spcBef>
                <a:spcPts val="0"/>
              </a:spcBef>
              <a:spcAft>
                <a:spcPts val="0"/>
              </a:spcAft>
              <a:buNone/>
            </a:pPr>
            <a:endParaRPr sz="1600" b="1">
              <a:solidFill>
                <a:srgbClr val="FFFFFF"/>
              </a:solidFill>
              <a:latin typeface="Old Standard TT"/>
              <a:ea typeface="Old Standard TT"/>
              <a:cs typeface="Old Standard TT"/>
              <a:sym typeface="Old Standard TT"/>
            </a:endParaRPr>
          </a:p>
          <a:p>
            <a:pPr marL="457200" lvl="0" indent="0" algn="l" rtl="0">
              <a:spcBef>
                <a:spcPts val="0"/>
              </a:spcBef>
              <a:spcAft>
                <a:spcPts val="0"/>
              </a:spcAft>
              <a:buNone/>
            </a:pPr>
            <a:endParaRPr sz="1600" b="1">
              <a:solidFill>
                <a:schemeClr val="lt1"/>
              </a:solidFill>
              <a:latin typeface="Old Standard TT"/>
              <a:ea typeface="Old Standard TT"/>
              <a:cs typeface="Old Standard TT"/>
              <a:sym typeface="Old Standard TT"/>
            </a:endParaRPr>
          </a:p>
          <a:p>
            <a:pPr marL="0" lvl="0" indent="0" algn="l" rtl="0">
              <a:lnSpc>
                <a:spcPct val="150000"/>
              </a:lnSpc>
              <a:spcBef>
                <a:spcPts val="1300"/>
              </a:spcBef>
              <a:spcAft>
                <a:spcPts val="0"/>
              </a:spcAft>
              <a:buNone/>
            </a:pPr>
            <a:endParaRPr sz="1600" b="1">
              <a:solidFill>
                <a:srgbClr val="1B1B1B"/>
              </a:solidFill>
              <a:highlight>
                <a:srgbClr val="FFFFFF"/>
              </a:highlight>
              <a:latin typeface="Old Standard TT"/>
              <a:ea typeface="Old Standard TT"/>
              <a:cs typeface="Old Standard TT"/>
              <a:sym typeface="Old Standard TT"/>
            </a:endParaRPr>
          </a:p>
          <a:p>
            <a:pPr marL="457200" lvl="0" indent="0" algn="l" rtl="0">
              <a:spcBef>
                <a:spcPts val="1300"/>
              </a:spcBef>
              <a:spcAft>
                <a:spcPts val="0"/>
              </a:spcAft>
              <a:buNone/>
            </a:pPr>
            <a:endParaRPr sz="1250">
              <a:solidFill>
                <a:srgbClr val="1B1B1B"/>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5143</Words>
  <Application>Microsoft Office PowerPoint</Application>
  <PresentationFormat>On-screen Show (16:9)</PresentationFormat>
  <Paragraphs>265</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Old Standard TT</vt:lpstr>
      <vt:lpstr>Times New Roman</vt:lpstr>
      <vt:lpstr>Roboto</vt:lpstr>
      <vt:lpstr>Georgia</vt:lpstr>
      <vt:lpstr>Paperback</vt:lpstr>
      <vt:lpstr>Diversity of Appearance</vt:lpstr>
      <vt:lpstr>What We Didn’t Know  How in depth and interconnected diversity of appearance is in relation to other forms of discriminations Most companies don’t actively pursue inclusion In 2014, the Army published new appearance regulations banning most natural hairstyles of Black women Title VII nor the ADA cover employment discrimination because of height So many different law suits &amp; cases because of discrimination of appearance That Looks-Based-Hiring or Lookism style of hiring is legal and used by many companies   That most states do not protect their employees from appearance based discrimination There is a growing number of advocacy groups to combat discrimination in the workplace  </vt:lpstr>
      <vt:lpstr>What Shouldn’t Be Missed  No US Federal law specifically offers employment protection based on appearance. However, Title VII, the Americans with Disabilities Act (ADA) and the Age Discrimination in Employment Act (ADEA) are possibilities for use to prosecute discriminating employers, based on the facts of the case Appearance matters in our society today more than it ever has before Diversity of appearance is determined by norms and expectations set by the dominant members of society The rights of employers and the rights of employees There is a growing number of services to help promote more inclusive work environments such as Paradigm </vt:lpstr>
      <vt:lpstr>Section I</vt:lpstr>
      <vt:lpstr>Societal Stereotypes    </vt:lpstr>
      <vt:lpstr>Exclusion, Discrimination, and Inequalities  More than 1 in 4 employees have experienced discrimination because of their looks. Most often it happens to be women   More than one-third of U.S. workers report experiencing or witnessing religious biases at work  Hiring decisions are often times based on looks.   Employers use the “halo effect” to make judgement calls  Appearance based discrimination is usually a spill-off effect from one of the other forms of discriminatory elements such as; race, age, sex, religion ect.  Gender pay gaps  in 2019 a woman working a full-time, year-round job earned about 79% as much as her male counterpart earns or .79 cents to the dollar in 2020, there has been a reported increase to about 81% as much as her male counterpart earns or .81 cents to the dollar </vt:lpstr>
      <vt:lpstr>Example: Lewis v. Heartland Inns of America  Lewis worked at Heartland Inn as a night Auditor   Started as a part-time worker and was offered a full-time position, approved by the Director of Operations based on recommendation from Lewis’ Manager on the basis of good performance (no interviews) Lewis wore short hair and loose fitting clothing Lewis was subsequently fired by the Director of Operations  Lewis sued for violation of Title VII, sex discrimination  Heartland countersued for “thwarting” the interview procedure and exhibiting “hostility” to Heartland's policies  The trial judge dismissed the case.  Lewis appealed.  In January 2010, a three judge panel ruled in Lewis' favor</vt:lpstr>
      <vt:lpstr>Section II Legal Protections and Allies</vt:lpstr>
      <vt:lpstr>Laws &amp; Accepted Policies </vt:lpstr>
      <vt:lpstr>Slide 10</vt:lpstr>
      <vt:lpstr>Slide 11</vt:lpstr>
      <vt:lpstr>Section III  In Today’s Workplace</vt:lpstr>
      <vt:lpstr>What Do Employees Desire and Need?   Equity &amp; inclusivity  Respect  Accountability  Freedom </vt:lpstr>
      <vt:lpstr>Slide 14</vt:lpstr>
      <vt:lpstr>Institutions Equality and Inclusion  </vt:lpstr>
      <vt:lpstr>Starting the Change for Institutions</vt:lpstr>
      <vt:lpstr>Slide 17</vt:lpstr>
      <vt:lpstr>Slide 18</vt:lpstr>
      <vt:lpstr>Discrimination Against African Americans (cont’d)  Black consumers spent $473 million on hair care in 2017.  Many African Americans (particularly women) say they've felt pressured for decades to use excessive heat, chemical relaxers, weaves, and different grooming techniques to conform to standards of acceptable hair African Americans are also disproportionately affected by the novel Coronavirus Since many have lower job opportunities and the jobs they receive are in service jobs, they are naturally more likely to contract the virus. Only around 44% of African Americans own a home as most live in apartments with other relatives which makes it harder to social distance  African Americans are placed or accepted in lower quality schools than their counterparts  Police brutality because of: race stereotypes breaches in the Fourth Amendment Doctrine vulnerability   </vt:lpstr>
      <vt:lpstr>Thoughts in Relation to the Topic  Unacceptability directed towards African Americans goes to such extreme that even his or her hair has been a hindrance for so long (up until October of 2019) where it was made illegal to discriminate on that basis  Police brutality against Blacks need to stop  There ought to be a more equitable system which governs activities such as, hiring, firing, and payments for similar jobs   It is not right for someone to be discriminated against because of their race  Members from the African American community should be free to be him or herself which should include, the ability to express self through the wearing of their beautiful natural, traditional and cultural attire (which may be because of religious reasoning), the freedom to report ill manner treatment without fear of retaliation and unnecessary doubting   </vt:lpstr>
      <vt:lpstr>Bibliography</vt:lpstr>
      <vt:lpstr>Slide 22</vt:lpstr>
      <vt:lpstr>Slide 23</vt:lpstr>
      <vt:lpstr>Questions for Learning Community’s Consideration  1.  What are your thoughts concerning discrimination against an individual based on their looks?  2.  From the information provided in the project and from your own knowledge &amp; readings, what peaks your  interest most about this dimension and why?  3.  What do you think is the best way to be inclusive in a work environment from the reading you have done and  from your own experience?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Diversity of Appearance</dc:title>
  <dc:creator>patrick.teshima</dc:creator>
  <cp:lastModifiedBy>Prof Temple</cp:lastModifiedBy>
  <cp:revision>2</cp:revision>
  <dcterms:modified xsi:type="dcterms:W3CDTF">2020-07-27T20:52:29Z</dcterms:modified>
</cp:coreProperties>
</file>